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69"/>
  </p:notesMasterIdLst>
  <p:handoutMasterIdLst>
    <p:handoutMasterId r:id="rId70"/>
  </p:handoutMasterIdLst>
  <p:sldIdLst>
    <p:sldId id="345" r:id="rId2"/>
    <p:sldId id="338" r:id="rId3"/>
    <p:sldId id="257" r:id="rId4"/>
    <p:sldId id="258" r:id="rId5"/>
    <p:sldId id="261" r:id="rId6"/>
    <p:sldId id="330" r:id="rId7"/>
    <p:sldId id="264" r:id="rId8"/>
    <p:sldId id="262" r:id="rId9"/>
    <p:sldId id="269" r:id="rId10"/>
    <p:sldId id="270" r:id="rId11"/>
    <p:sldId id="271" r:id="rId12"/>
    <p:sldId id="272" r:id="rId13"/>
    <p:sldId id="263" r:id="rId14"/>
    <p:sldId id="346" r:id="rId15"/>
    <p:sldId id="268" r:id="rId16"/>
    <p:sldId id="260" r:id="rId17"/>
    <p:sldId id="329" r:id="rId18"/>
    <p:sldId id="259" r:id="rId19"/>
    <p:sldId id="266" r:id="rId20"/>
    <p:sldId id="295" r:id="rId21"/>
    <p:sldId id="296" r:id="rId22"/>
    <p:sldId id="265" r:id="rId23"/>
    <p:sldId id="291" r:id="rId24"/>
    <p:sldId id="343" r:id="rId25"/>
    <p:sldId id="292" r:id="rId26"/>
    <p:sldId id="347" r:id="rId27"/>
    <p:sldId id="294" r:id="rId28"/>
    <p:sldId id="297" r:id="rId29"/>
    <p:sldId id="327" r:id="rId30"/>
    <p:sldId id="298" r:id="rId31"/>
    <p:sldId id="339" r:id="rId32"/>
    <p:sldId id="348" r:id="rId33"/>
    <p:sldId id="300" r:id="rId34"/>
    <p:sldId id="301" r:id="rId35"/>
    <p:sldId id="302" r:id="rId36"/>
    <p:sldId id="303" r:id="rId37"/>
    <p:sldId id="349" r:id="rId38"/>
    <p:sldId id="305" r:id="rId39"/>
    <p:sldId id="350" r:id="rId40"/>
    <p:sldId id="351" r:id="rId41"/>
    <p:sldId id="308" r:id="rId42"/>
    <p:sldId id="309" r:id="rId43"/>
    <p:sldId id="311" r:id="rId44"/>
    <p:sldId id="312" r:id="rId45"/>
    <p:sldId id="316" r:id="rId46"/>
    <p:sldId id="328" r:id="rId47"/>
    <p:sldId id="325" r:id="rId48"/>
    <p:sldId id="310" r:id="rId49"/>
    <p:sldId id="317" r:id="rId50"/>
    <p:sldId id="318" r:id="rId51"/>
    <p:sldId id="319" r:id="rId52"/>
    <p:sldId id="320" r:id="rId53"/>
    <p:sldId id="321" r:id="rId54"/>
    <p:sldId id="273" r:id="rId55"/>
    <p:sldId id="322" r:id="rId56"/>
    <p:sldId id="323" r:id="rId57"/>
    <p:sldId id="324" r:id="rId58"/>
    <p:sldId id="326" r:id="rId59"/>
    <p:sldId id="344" r:id="rId60"/>
    <p:sldId id="332" r:id="rId61"/>
    <p:sldId id="333" r:id="rId62"/>
    <p:sldId id="334" r:id="rId63"/>
    <p:sldId id="335" r:id="rId64"/>
    <p:sldId id="336" r:id="rId65"/>
    <p:sldId id="337" r:id="rId66"/>
    <p:sldId id="342" r:id="rId67"/>
    <p:sldId id="352"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84444" autoAdjust="0"/>
  </p:normalViewPr>
  <p:slideViewPr>
    <p:cSldViewPr snapToGrid="0">
      <p:cViewPr varScale="1">
        <p:scale>
          <a:sx n="96" d="100"/>
          <a:sy n="96" d="100"/>
        </p:scale>
        <p:origin x="1074" y="90"/>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4CB559-7D4A-486D-ACC4-2E7400446AD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5B24F35-81C5-406D-9EA6-EB7C8737043C}">
      <dgm:prSet/>
      <dgm:spPr/>
      <dgm:t>
        <a:bodyPr/>
        <a:lstStyle/>
        <a:p>
          <a:r>
            <a:rPr lang="en-US" dirty="0"/>
            <a:t>Three Key </a:t>
          </a:r>
        </a:p>
        <a:p>
          <a:r>
            <a:rPr lang="en-US" dirty="0"/>
            <a:t>Title IX Personnel:</a:t>
          </a:r>
        </a:p>
      </dgm:t>
    </dgm:pt>
    <dgm:pt modelId="{0CF0FF81-2944-4A40-81EC-61F5FE593BA5}" type="parTrans" cxnId="{CC4ACAF5-CC89-4325-8794-2ED5077B9121}">
      <dgm:prSet/>
      <dgm:spPr/>
      <dgm:t>
        <a:bodyPr/>
        <a:lstStyle/>
        <a:p>
          <a:endParaRPr lang="en-US"/>
        </a:p>
      </dgm:t>
    </dgm:pt>
    <dgm:pt modelId="{3273E6C2-431A-446D-8882-057B6F07D84E}" type="sibTrans" cxnId="{CC4ACAF5-CC89-4325-8794-2ED5077B9121}">
      <dgm:prSet/>
      <dgm:spPr/>
      <dgm:t>
        <a:bodyPr/>
        <a:lstStyle/>
        <a:p>
          <a:endParaRPr lang="en-US"/>
        </a:p>
      </dgm:t>
    </dgm:pt>
    <dgm:pt modelId="{B71A7278-E6B0-476C-B671-4F4142E39288}">
      <dgm:prSet/>
      <dgm:spPr/>
      <dgm:t>
        <a:bodyPr/>
        <a:lstStyle/>
        <a:p>
          <a:r>
            <a:rPr lang="en-US" dirty="0"/>
            <a:t>Title IX Coordinator</a:t>
          </a:r>
        </a:p>
      </dgm:t>
    </dgm:pt>
    <dgm:pt modelId="{079C2DA7-CBDA-4868-BBD9-23E3518686D9}" type="parTrans" cxnId="{9EF36B2F-23BB-4B2D-A679-991BAC232370}">
      <dgm:prSet/>
      <dgm:spPr/>
      <dgm:t>
        <a:bodyPr/>
        <a:lstStyle/>
        <a:p>
          <a:endParaRPr lang="en-US"/>
        </a:p>
      </dgm:t>
    </dgm:pt>
    <dgm:pt modelId="{AFB559B7-BE56-443E-86E4-E29788392483}" type="sibTrans" cxnId="{9EF36B2F-23BB-4B2D-A679-991BAC232370}">
      <dgm:prSet/>
      <dgm:spPr/>
      <dgm:t>
        <a:bodyPr/>
        <a:lstStyle/>
        <a:p>
          <a:endParaRPr lang="en-US"/>
        </a:p>
      </dgm:t>
    </dgm:pt>
    <dgm:pt modelId="{EE6EA255-89A5-4DA6-93DB-10725E2AE7DE}">
      <dgm:prSet/>
      <dgm:spPr/>
      <dgm:t>
        <a:bodyPr/>
        <a:lstStyle/>
        <a:p>
          <a:r>
            <a:rPr lang="en-US" dirty="0"/>
            <a:t>Investigator</a:t>
          </a:r>
        </a:p>
      </dgm:t>
    </dgm:pt>
    <dgm:pt modelId="{593EA579-A121-46CE-95AD-BB19066C9CC4}" type="parTrans" cxnId="{C917474E-105C-46C5-9895-82F247CDFB2B}">
      <dgm:prSet/>
      <dgm:spPr/>
      <dgm:t>
        <a:bodyPr/>
        <a:lstStyle/>
        <a:p>
          <a:endParaRPr lang="en-US"/>
        </a:p>
      </dgm:t>
    </dgm:pt>
    <dgm:pt modelId="{55096CA0-8111-4E2A-9018-3B79C5317CC8}" type="sibTrans" cxnId="{C917474E-105C-46C5-9895-82F247CDFB2B}">
      <dgm:prSet/>
      <dgm:spPr/>
      <dgm:t>
        <a:bodyPr/>
        <a:lstStyle/>
        <a:p>
          <a:endParaRPr lang="en-US"/>
        </a:p>
      </dgm:t>
    </dgm:pt>
    <dgm:pt modelId="{0109638F-4AF6-4A5D-8B9B-07E43213C7F5}">
      <dgm:prSet/>
      <dgm:spPr/>
      <dgm:t>
        <a:bodyPr/>
        <a:lstStyle/>
        <a:p>
          <a:r>
            <a:rPr lang="en-US" dirty="0"/>
            <a:t>Decision-Maker</a:t>
          </a:r>
        </a:p>
      </dgm:t>
    </dgm:pt>
    <dgm:pt modelId="{7D880FBE-6912-43C9-9D29-B08A0BFE96A5}" type="parTrans" cxnId="{C9F6660F-1388-4A8B-AA2E-71BA8E77634B}">
      <dgm:prSet/>
      <dgm:spPr/>
      <dgm:t>
        <a:bodyPr/>
        <a:lstStyle/>
        <a:p>
          <a:endParaRPr lang="en-US"/>
        </a:p>
      </dgm:t>
    </dgm:pt>
    <dgm:pt modelId="{EAB5A3C4-8C6A-43A3-B369-6197389BA309}" type="sibTrans" cxnId="{C9F6660F-1388-4A8B-AA2E-71BA8E77634B}">
      <dgm:prSet/>
      <dgm:spPr/>
      <dgm:t>
        <a:bodyPr/>
        <a:lstStyle/>
        <a:p>
          <a:endParaRPr lang="en-US"/>
        </a:p>
      </dgm:t>
    </dgm:pt>
    <dgm:pt modelId="{D06BFB49-E292-44FD-8F21-90A83C0B3DE6}" type="pres">
      <dgm:prSet presAssocID="{8E4CB559-7D4A-486D-ACC4-2E7400446AD6}" presName="hierChild1" presStyleCnt="0">
        <dgm:presLayoutVars>
          <dgm:orgChart val="1"/>
          <dgm:chPref val="1"/>
          <dgm:dir/>
          <dgm:animOne val="branch"/>
          <dgm:animLvl val="lvl"/>
          <dgm:resizeHandles/>
        </dgm:presLayoutVars>
      </dgm:prSet>
      <dgm:spPr/>
    </dgm:pt>
    <dgm:pt modelId="{F30CD3D6-D87B-4979-91B1-DC59659C1118}" type="pres">
      <dgm:prSet presAssocID="{75B24F35-81C5-406D-9EA6-EB7C8737043C}" presName="hierRoot1" presStyleCnt="0">
        <dgm:presLayoutVars>
          <dgm:hierBranch val="init"/>
        </dgm:presLayoutVars>
      </dgm:prSet>
      <dgm:spPr/>
    </dgm:pt>
    <dgm:pt modelId="{3280AD1A-96DC-4E30-99FC-4542E3CE43B0}" type="pres">
      <dgm:prSet presAssocID="{75B24F35-81C5-406D-9EA6-EB7C8737043C}" presName="rootComposite1" presStyleCnt="0"/>
      <dgm:spPr/>
    </dgm:pt>
    <dgm:pt modelId="{94138770-258A-4F66-AD76-BC4A030B2828}" type="pres">
      <dgm:prSet presAssocID="{75B24F35-81C5-406D-9EA6-EB7C8737043C}" presName="rootText1" presStyleLbl="node0" presStyleIdx="0" presStyleCnt="1">
        <dgm:presLayoutVars>
          <dgm:chPref val="3"/>
        </dgm:presLayoutVars>
      </dgm:prSet>
      <dgm:spPr/>
    </dgm:pt>
    <dgm:pt modelId="{5F9DD98B-94E5-4918-87F8-618344811DE9}" type="pres">
      <dgm:prSet presAssocID="{75B24F35-81C5-406D-9EA6-EB7C8737043C}" presName="rootConnector1" presStyleLbl="node1" presStyleIdx="0" presStyleCnt="0"/>
      <dgm:spPr/>
    </dgm:pt>
    <dgm:pt modelId="{2F8EC428-1074-42DD-B07B-5A6A66A2188F}" type="pres">
      <dgm:prSet presAssocID="{75B24F35-81C5-406D-9EA6-EB7C8737043C}" presName="hierChild2" presStyleCnt="0"/>
      <dgm:spPr/>
    </dgm:pt>
    <dgm:pt modelId="{9A761F6A-433B-4E28-A2B0-1B982057D283}" type="pres">
      <dgm:prSet presAssocID="{079C2DA7-CBDA-4868-BBD9-23E3518686D9}" presName="Name37" presStyleLbl="parChTrans1D2" presStyleIdx="0" presStyleCnt="3"/>
      <dgm:spPr/>
    </dgm:pt>
    <dgm:pt modelId="{CD5EE6BB-345B-40C6-AB06-664ED6ACD0DC}" type="pres">
      <dgm:prSet presAssocID="{B71A7278-E6B0-476C-B671-4F4142E39288}" presName="hierRoot2" presStyleCnt="0">
        <dgm:presLayoutVars>
          <dgm:hierBranch val="init"/>
        </dgm:presLayoutVars>
      </dgm:prSet>
      <dgm:spPr/>
    </dgm:pt>
    <dgm:pt modelId="{D105B1E8-90BA-4A30-B8C0-17B8762E3679}" type="pres">
      <dgm:prSet presAssocID="{B71A7278-E6B0-476C-B671-4F4142E39288}" presName="rootComposite" presStyleCnt="0"/>
      <dgm:spPr/>
    </dgm:pt>
    <dgm:pt modelId="{78F92A3D-AF72-42CB-991B-6E209EB48F7C}" type="pres">
      <dgm:prSet presAssocID="{B71A7278-E6B0-476C-B671-4F4142E39288}" presName="rootText" presStyleLbl="node2" presStyleIdx="0" presStyleCnt="3">
        <dgm:presLayoutVars>
          <dgm:chPref val="3"/>
        </dgm:presLayoutVars>
      </dgm:prSet>
      <dgm:spPr/>
    </dgm:pt>
    <dgm:pt modelId="{08A2E6D8-8A41-46CF-920E-C01EE3274CBB}" type="pres">
      <dgm:prSet presAssocID="{B71A7278-E6B0-476C-B671-4F4142E39288}" presName="rootConnector" presStyleLbl="node2" presStyleIdx="0" presStyleCnt="3"/>
      <dgm:spPr/>
    </dgm:pt>
    <dgm:pt modelId="{164F3D5A-3D08-49AF-B881-387DB845F136}" type="pres">
      <dgm:prSet presAssocID="{B71A7278-E6B0-476C-B671-4F4142E39288}" presName="hierChild4" presStyleCnt="0"/>
      <dgm:spPr/>
    </dgm:pt>
    <dgm:pt modelId="{8039AAFD-305B-42F4-9CEC-A83FEEDCD4C5}" type="pres">
      <dgm:prSet presAssocID="{B71A7278-E6B0-476C-B671-4F4142E39288}" presName="hierChild5" presStyleCnt="0"/>
      <dgm:spPr/>
    </dgm:pt>
    <dgm:pt modelId="{3B784D7B-3D95-4096-86F9-4A0779268F23}" type="pres">
      <dgm:prSet presAssocID="{593EA579-A121-46CE-95AD-BB19066C9CC4}" presName="Name37" presStyleLbl="parChTrans1D2" presStyleIdx="1" presStyleCnt="3"/>
      <dgm:spPr/>
    </dgm:pt>
    <dgm:pt modelId="{DD51B9A0-7A50-4C2E-BCAB-EB958416A93D}" type="pres">
      <dgm:prSet presAssocID="{EE6EA255-89A5-4DA6-93DB-10725E2AE7DE}" presName="hierRoot2" presStyleCnt="0">
        <dgm:presLayoutVars>
          <dgm:hierBranch val="init"/>
        </dgm:presLayoutVars>
      </dgm:prSet>
      <dgm:spPr/>
    </dgm:pt>
    <dgm:pt modelId="{AE8116E8-70C0-4FA4-A50A-9943E5F95A49}" type="pres">
      <dgm:prSet presAssocID="{EE6EA255-89A5-4DA6-93DB-10725E2AE7DE}" presName="rootComposite" presStyleCnt="0"/>
      <dgm:spPr/>
    </dgm:pt>
    <dgm:pt modelId="{2456FA35-150F-4A43-9C65-B6617E6678EC}" type="pres">
      <dgm:prSet presAssocID="{EE6EA255-89A5-4DA6-93DB-10725E2AE7DE}" presName="rootText" presStyleLbl="node2" presStyleIdx="1" presStyleCnt="3">
        <dgm:presLayoutVars>
          <dgm:chPref val="3"/>
        </dgm:presLayoutVars>
      </dgm:prSet>
      <dgm:spPr/>
    </dgm:pt>
    <dgm:pt modelId="{8ABCE909-6422-4427-956C-DB9635DEFDE8}" type="pres">
      <dgm:prSet presAssocID="{EE6EA255-89A5-4DA6-93DB-10725E2AE7DE}" presName="rootConnector" presStyleLbl="node2" presStyleIdx="1" presStyleCnt="3"/>
      <dgm:spPr/>
    </dgm:pt>
    <dgm:pt modelId="{18E6506C-9F71-4FB2-B40D-5DEA3043E3C6}" type="pres">
      <dgm:prSet presAssocID="{EE6EA255-89A5-4DA6-93DB-10725E2AE7DE}" presName="hierChild4" presStyleCnt="0"/>
      <dgm:spPr/>
    </dgm:pt>
    <dgm:pt modelId="{18EFE569-FED6-4E7E-BC23-27AAF7E202EE}" type="pres">
      <dgm:prSet presAssocID="{EE6EA255-89A5-4DA6-93DB-10725E2AE7DE}" presName="hierChild5" presStyleCnt="0"/>
      <dgm:spPr/>
    </dgm:pt>
    <dgm:pt modelId="{8A9645CE-BE0F-4F14-80BD-65C8B667063E}" type="pres">
      <dgm:prSet presAssocID="{7D880FBE-6912-43C9-9D29-B08A0BFE96A5}" presName="Name37" presStyleLbl="parChTrans1D2" presStyleIdx="2" presStyleCnt="3"/>
      <dgm:spPr/>
    </dgm:pt>
    <dgm:pt modelId="{CCC90B4C-9AE5-41A9-B849-7BC53EF52032}" type="pres">
      <dgm:prSet presAssocID="{0109638F-4AF6-4A5D-8B9B-07E43213C7F5}" presName="hierRoot2" presStyleCnt="0">
        <dgm:presLayoutVars>
          <dgm:hierBranch val="init"/>
        </dgm:presLayoutVars>
      </dgm:prSet>
      <dgm:spPr/>
    </dgm:pt>
    <dgm:pt modelId="{FADF75F4-E8CC-4431-8F6E-90C6318A8F1A}" type="pres">
      <dgm:prSet presAssocID="{0109638F-4AF6-4A5D-8B9B-07E43213C7F5}" presName="rootComposite" presStyleCnt="0"/>
      <dgm:spPr/>
    </dgm:pt>
    <dgm:pt modelId="{7B632252-585B-41DA-A341-F20DF31D9E66}" type="pres">
      <dgm:prSet presAssocID="{0109638F-4AF6-4A5D-8B9B-07E43213C7F5}" presName="rootText" presStyleLbl="node2" presStyleIdx="2" presStyleCnt="3">
        <dgm:presLayoutVars>
          <dgm:chPref val="3"/>
        </dgm:presLayoutVars>
      </dgm:prSet>
      <dgm:spPr/>
    </dgm:pt>
    <dgm:pt modelId="{AE1192D8-B8E3-4E4B-B6A1-1D7733E6FD60}" type="pres">
      <dgm:prSet presAssocID="{0109638F-4AF6-4A5D-8B9B-07E43213C7F5}" presName="rootConnector" presStyleLbl="node2" presStyleIdx="2" presStyleCnt="3"/>
      <dgm:spPr/>
    </dgm:pt>
    <dgm:pt modelId="{C9D88F1A-2B10-4623-8079-0A6D203825EE}" type="pres">
      <dgm:prSet presAssocID="{0109638F-4AF6-4A5D-8B9B-07E43213C7F5}" presName="hierChild4" presStyleCnt="0"/>
      <dgm:spPr/>
    </dgm:pt>
    <dgm:pt modelId="{F299717A-65DC-466E-8E1C-F95F41CABEEE}" type="pres">
      <dgm:prSet presAssocID="{0109638F-4AF6-4A5D-8B9B-07E43213C7F5}" presName="hierChild5" presStyleCnt="0"/>
      <dgm:spPr/>
    </dgm:pt>
    <dgm:pt modelId="{52D69289-AFA4-4F03-A759-A969753E537D}" type="pres">
      <dgm:prSet presAssocID="{75B24F35-81C5-406D-9EA6-EB7C8737043C}" presName="hierChild3" presStyleCnt="0"/>
      <dgm:spPr/>
    </dgm:pt>
  </dgm:ptLst>
  <dgm:cxnLst>
    <dgm:cxn modelId="{8B9C240F-213A-46E1-9AB0-E69AA8446EF5}" type="presOf" srcId="{079C2DA7-CBDA-4868-BBD9-23E3518686D9}" destId="{9A761F6A-433B-4E28-A2B0-1B982057D283}" srcOrd="0" destOrd="0" presId="urn:microsoft.com/office/officeart/2005/8/layout/orgChart1"/>
    <dgm:cxn modelId="{C9F6660F-1388-4A8B-AA2E-71BA8E77634B}" srcId="{75B24F35-81C5-406D-9EA6-EB7C8737043C}" destId="{0109638F-4AF6-4A5D-8B9B-07E43213C7F5}" srcOrd="2" destOrd="0" parTransId="{7D880FBE-6912-43C9-9D29-B08A0BFE96A5}" sibTransId="{EAB5A3C4-8C6A-43A3-B369-6197389BA309}"/>
    <dgm:cxn modelId="{D09C6E14-B700-4035-B3C4-A2AA0037EBCB}" type="presOf" srcId="{EE6EA255-89A5-4DA6-93DB-10725E2AE7DE}" destId="{2456FA35-150F-4A43-9C65-B6617E6678EC}" srcOrd="0" destOrd="0" presId="urn:microsoft.com/office/officeart/2005/8/layout/orgChart1"/>
    <dgm:cxn modelId="{2731851C-03CA-47D0-9CCD-AB298695DD46}" type="presOf" srcId="{0109638F-4AF6-4A5D-8B9B-07E43213C7F5}" destId="{AE1192D8-B8E3-4E4B-B6A1-1D7733E6FD60}" srcOrd="1" destOrd="0" presId="urn:microsoft.com/office/officeart/2005/8/layout/orgChart1"/>
    <dgm:cxn modelId="{69F2241E-3138-4E95-B4D6-CCB14D6047A2}" type="presOf" srcId="{8E4CB559-7D4A-486D-ACC4-2E7400446AD6}" destId="{D06BFB49-E292-44FD-8F21-90A83C0B3DE6}" srcOrd="0" destOrd="0" presId="urn:microsoft.com/office/officeart/2005/8/layout/orgChart1"/>
    <dgm:cxn modelId="{DE52BE25-D30E-4409-A4D9-67DE637CFA60}" type="presOf" srcId="{75B24F35-81C5-406D-9EA6-EB7C8737043C}" destId="{94138770-258A-4F66-AD76-BC4A030B2828}" srcOrd="0" destOrd="0" presId="urn:microsoft.com/office/officeart/2005/8/layout/orgChart1"/>
    <dgm:cxn modelId="{9EF36B2F-23BB-4B2D-A679-991BAC232370}" srcId="{75B24F35-81C5-406D-9EA6-EB7C8737043C}" destId="{B71A7278-E6B0-476C-B671-4F4142E39288}" srcOrd="0" destOrd="0" parTransId="{079C2DA7-CBDA-4868-BBD9-23E3518686D9}" sibTransId="{AFB559B7-BE56-443E-86E4-E29788392483}"/>
    <dgm:cxn modelId="{6C31CF67-7F9E-44F8-A49E-C3EC912F6593}" type="presOf" srcId="{B71A7278-E6B0-476C-B671-4F4142E39288}" destId="{78F92A3D-AF72-42CB-991B-6E209EB48F7C}" srcOrd="0" destOrd="0" presId="urn:microsoft.com/office/officeart/2005/8/layout/orgChart1"/>
    <dgm:cxn modelId="{E807CB4A-929C-4BE2-8300-2AE676151639}" type="presOf" srcId="{B71A7278-E6B0-476C-B671-4F4142E39288}" destId="{08A2E6D8-8A41-46CF-920E-C01EE3274CBB}" srcOrd="1" destOrd="0" presId="urn:microsoft.com/office/officeart/2005/8/layout/orgChart1"/>
    <dgm:cxn modelId="{C917474E-105C-46C5-9895-82F247CDFB2B}" srcId="{75B24F35-81C5-406D-9EA6-EB7C8737043C}" destId="{EE6EA255-89A5-4DA6-93DB-10725E2AE7DE}" srcOrd="1" destOrd="0" parTransId="{593EA579-A121-46CE-95AD-BB19066C9CC4}" sibTransId="{55096CA0-8111-4E2A-9018-3B79C5317CC8}"/>
    <dgm:cxn modelId="{E972F571-DBF8-48F5-9A97-F80E1D2DCA91}" type="presOf" srcId="{7D880FBE-6912-43C9-9D29-B08A0BFE96A5}" destId="{8A9645CE-BE0F-4F14-80BD-65C8B667063E}" srcOrd="0" destOrd="0" presId="urn:microsoft.com/office/officeart/2005/8/layout/orgChart1"/>
    <dgm:cxn modelId="{5B2FA878-A410-44FB-8857-722C74541884}" type="presOf" srcId="{0109638F-4AF6-4A5D-8B9B-07E43213C7F5}" destId="{7B632252-585B-41DA-A341-F20DF31D9E66}" srcOrd="0" destOrd="0" presId="urn:microsoft.com/office/officeart/2005/8/layout/orgChart1"/>
    <dgm:cxn modelId="{FBAED3A5-4872-4839-B5B6-66FB0F802713}" type="presOf" srcId="{75B24F35-81C5-406D-9EA6-EB7C8737043C}" destId="{5F9DD98B-94E5-4918-87F8-618344811DE9}" srcOrd="1" destOrd="0" presId="urn:microsoft.com/office/officeart/2005/8/layout/orgChart1"/>
    <dgm:cxn modelId="{A14000B7-6B52-4004-B2E5-ED65FD1CA8EA}" type="presOf" srcId="{593EA579-A121-46CE-95AD-BB19066C9CC4}" destId="{3B784D7B-3D95-4096-86F9-4A0779268F23}" srcOrd="0" destOrd="0" presId="urn:microsoft.com/office/officeart/2005/8/layout/orgChart1"/>
    <dgm:cxn modelId="{978905E2-E231-4142-83A2-36009C03F405}" type="presOf" srcId="{EE6EA255-89A5-4DA6-93DB-10725E2AE7DE}" destId="{8ABCE909-6422-4427-956C-DB9635DEFDE8}" srcOrd="1" destOrd="0" presId="urn:microsoft.com/office/officeart/2005/8/layout/orgChart1"/>
    <dgm:cxn modelId="{CC4ACAF5-CC89-4325-8794-2ED5077B9121}" srcId="{8E4CB559-7D4A-486D-ACC4-2E7400446AD6}" destId="{75B24F35-81C5-406D-9EA6-EB7C8737043C}" srcOrd="0" destOrd="0" parTransId="{0CF0FF81-2944-4A40-81EC-61F5FE593BA5}" sibTransId="{3273E6C2-431A-446D-8882-057B6F07D84E}"/>
    <dgm:cxn modelId="{AD4E422A-CC73-4183-9D0A-8DFFC27C856E}" type="presParOf" srcId="{D06BFB49-E292-44FD-8F21-90A83C0B3DE6}" destId="{F30CD3D6-D87B-4979-91B1-DC59659C1118}" srcOrd="0" destOrd="0" presId="urn:microsoft.com/office/officeart/2005/8/layout/orgChart1"/>
    <dgm:cxn modelId="{75682CC0-9367-4F32-83A2-D3822F6D676E}" type="presParOf" srcId="{F30CD3D6-D87B-4979-91B1-DC59659C1118}" destId="{3280AD1A-96DC-4E30-99FC-4542E3CE43B0}" srcOrd="0" destOrd="0" presId="urn:microsoft.com/office/officeart/2005/8/layout/orgChart1"/>
    <dgm:cxn modelId="{07E924EA-BFC3-476F-9A60-B666013FFF27}" type="presParOf" srcId="{3280AD1A-96DC-4E30-99FC-4542E3CE43B0}" destId="{94138770-258A-4F66-AD76-BC4A030B2828}" srcOrd="0" destOrd="0" presId="urn:microsoft.com/office/officeart/2005/8/layout/orgChart1"/>
    <dgm:cxn modelId="{BEC6B2FE-FD4E-478D-86AD-5B32FFE8CD56}" type="presParOf" srcId="{3280AD1A-96DC-4E30-99FC-4542E3CE43B0}" destId="{5F9DD98B-94E5-4918-87F8-618344811DE9}" srcOrd="1" destOrd="0" presId="urn:microsoft.com/office/officeart/2005/8/layout/orgChart1"/>
    <dgm:cxn modelId="{ACCB04BF-522D-40FE-92C9-3AC05CC37D0F}" type="presParOf" srcId="{F30CD3D6-D87B-4979-91B1-DC59659C1118}" destId="{2F8EC428-1074-42DD-B07B-5A6A66A2188F}" srcOrd="1" destOrd="0" presId="urn:microsoft.com/office/officeart/2005/8/layout/orgChart1"/>
    <dgm:cxn modelId="{B276790D-4D47-423B-9D5E-CAD8B314137A}" type="presParOf" srcId="{2F8EC428-1074-42DD-B07B-5A6A66A2188F}" destId="{9A761F6A-433B-4E28-A2B0-1B982057D283}" srcOrd="0" destOrd="0" presId="urn:microsoft.com/office/officeart/2005/8/layout/orgChart1"/>
    <dgm:cxn modelId="{AEC11D85-CA3C-4F6B-AD66-C0AD64B21F4A}" type="presParOf" srcId="{2F8EC428-1074-42DD-B07B-5A6A66A2188F}" destId="{CD5EE6BB-345B-40C6-AB06-664ED6ACD0DC}" srcOrd="1" destOrd="0" presId="urn:microsoft.com/office/officeart/2005/8/layout/orgChart1"/>
    <dgm:cxn modelId="{7B1527C0-F323-4AE7-93A9-D16716D6C4F2}" type="presParOf" srcId="{CD5EE6BB-345B-40C6-AB06-664ED6ACD0DC}" destId="{D105B1E8-90BA-4A30-B8C0-17B8762E3679}" srcOrd="0" destOrd="0" presId="urn:microsoft.com/office/officeart/2005/8/layout/orgChart1"/>
    <dgm:cxn modelId="{CD241862-7FD8-4AFE-A5D1-28B9D27506AE}" type="presParOf" srcId="{D105B1E8-90BA-4A30-B8C0-17B8762E3679}" destId="{78F92A3D-AF72-42CB-991B-6E209EB48F7C}" srcOrd="0" destOrd="0" presId="urn:microsoft.com/office/officeart/2005/8/layout/orgChart1"/>
    <dgm:cxn modelId="{FFE4A06B-4949-48EB-9EF2-D4F956EE1B44}" type="presParOf" srcId="{D105B1E8-90BA-4A30-B8C0-17B8762E3679}" destId="{08A2E6D8-8A41-46CF-920E-C01EE3274CBB}" srcOrd="1" destOrd="0" presId="urn:microsoft.com/office/officeart/2005/8/layout/orgChart1"/>
    <dgm:cxn modelId="{6F9930C8-3B9C-4858-AD70-AFCF37AB1EAA}" type="presParOf" srcId="{CD5EE6BB-345B-40C6-AB06-664ED6ACD0DC}" destId="{164F3D5A-3D08-49AF-B881-387DB845F136}" srcOrd="1" destOrd="0" presId="urn:microsoft.com/office/officeart/2005/8/layout/orgChart1"/>
    <dgm:cxn modelId="{1D5F01FF-A947-49F1-A20B-BE1D69C1FBEF}" type="presParOf" srcId="{CD5EE6BB-345B-40C6-AB06-664ED6ACD0DC}" destId="{8039AAFD-305B-42F4-9CEC-A83FEEDCD4C5}" srcOrd="2" destOrd="0" presId="urn:microsoft.com/office/officeart/2005/8/layout/orgChart1"/>
    <dgm:cxn modelId="{72BAA04B-4641-4E89-AA66-95846F6E5CE2}" type="presParOf" srcId="{2F8EC428-1074-42DD-B07B-5A6A66A2188F}" destId="{3B784D7B-3D95-4096-86F9-4A0779268F23}" srcOrd="2" destOrd="0" presId="urn:microsoft.com/office/officeart/2005/8/layout/orgChart1"/>
    <dgm:cxn modelId="{796A41A3-0F9F-4CA4-ADA8-DB37596B6F3F}" type="presParOf" srcId="{2F8EC428-1074-42DD-B07B-5A6A66A2188F}" destId="{DD51B9A0-7A50-4C2E-BCAB-EB958416A93D}" srcOrd="3" destOrd="0" presId="urn:microsoft.com/office/officeart/2005/8/layout/orgChart1"/>
    <dgm:cxn modelId="{151A094E-4F54-47F7-BAF5-9F90DA4E3F47}" type="presParOf" srcId="{DD51B9A0-7A50-4C2E-BCAB-EB958416A93D}" destId="{AE8116E8-70C0-4FA4-A50A-9943E5F95A49}" srcOrd="0" destOrd="0" presId="urn:microsoft.com/office/officeart/2005/8/layout/orgChart1"/>
    <dgm:cxn modelId="{6981CD34-B3A0-43F1-BA31-3AF2843797E4}" type="presParOf" srcId="{AE8116E8-70C0-4FA4-A50A-9943E5F95A49}" destId="{2456FA35-150F-4A43-9C65-B6617E6678EC}" srcOrd="0" destOrd="0" presId="urn:microsoft.com/office/officeart/2005/8/layout/orgChart1"/>
    <dgm:cxn modelId="{98A0ADD0-CA1E-499A-AEF7-85B90F9E26C1}" type="presParOf" srcId="{AE8116E8-70C0-4FA4-A50A-9943E5F95A49}" destId="{8ABCE909-6422-4427-956C-DB9635DEFDE8}" srcOrd="1" destOrd="0" presId="urn:microsoft.com/office/officeart/2005/8/layout/orgChart1"/>
    <dgm:cxn modelId="{919C3AFC-4A36-4AA9-ABA2-A697DCD3A494}" type="presParOf" srcId="{DD51B9A0-7A50-4C2E-BCAB-EB958416A93D}" destId="{18E6506C-9F71-4FB2-B40D-5DEA3043E3C6}" srcOrd="1" destOrd="0" presId="urn:microsoft.com/office/officeart/2005/8/layout/orgChart1"/>
    <dgm:cxn modelId="{7C95BE6D-E426-4ECD-AEC0-71E42BFF2DC5}" type="presParOf" srcId="{DD51B9A0-7A50-4C2E-BCAB-EB958416A93D}" destId="{18EFE569-FED6-4E7E-BC23-27AAF7E202EE}" srcOrd="2" destOrd="0" presId="urn:microsoft.com/office/officeart/2005/8/layout/orgChart1"/>
    <dgm:cxn modelId="{824F5F7A-73CF-452D-A65A-FD600DA79D41}" type="presParOf" srcId="{2F8EC428-1074-42DD-B07B-5A6A66A2188F}" destId="{8A9645CE-BE0F-4F14-80BD-65C8B667063E}" srcOrd="4" destOrd="0" presId="urn:microsoft.com/office/officeart/2005/8/layout/orgChart1"/>
    <dgm:cxn modelId="{A0B31911-AC67-4077-ADA7-40B23454E100}" type="presParOf" srcId="{2F8EC428-1074-42DD-B07B-5A6A66A2188F}" destId="{CCC90B4C-9AE5-41A9-B849-7BC53EF52032}" srcOrd="5" destOrd="0" presId="urn:microsoft.com/office/officeart/2005/8/layout/orgChart1"/>
    <dgm:cxn modelId="{E95DB099-9A2B-4077-A48C-A9ABA67C8881}" type="presParOf" srcId="{CCC90B4C-9AE5-41A9-B849-7BC53EF52032}" destId="{FADF75F4-E8CC-4431-8F6E-90C6318A8F1A}" srcOrd="0" destOrd="0" presId="urn:microsoft.com/office/officeart/2005/8/layout/orgChart1"/>
    <dgm:cxn modelId="{C234CCD9-896C-406A-A732-BDA0F5B4E889}" type="presParOf" srcId="{FADF75F4-E8CC-4431-8F6E-90C6318A8F1A}" destId="{7B632252-585B-41DA-A341-F20DF31D9E66}" srcOrd="0" destOrd="0" presId="urn:microsoft.com/office/officeart/2005/8/layout/orgChart1"/>
    <dgm:cxn modelId="{5B68B71B-C07E-43E1-A84D-3A866E69EF45}" type="presParOf" srcId="{FADF75F4-E8CC-4431-8F6E-90C6318A8F1A}" destId="{AE1192D8-B8E3-4E4B-B6A1-1D7733E6FD60}" srcOrd="1" destOrd="0" presId="urn:microsoft.com/office/officeart/2005/8/layout/orgChart1"/>
    <dgm:cxn modelId="{AA9356D8-10DD-486B-87C5-9986A91FBEF2}" type="presParOf" srcId="{CCC90B4C-9AE5-41A9-B849-7BC53EF52032}" destId="{C9D88F1A-2B10-4623-8079-0A6D203825EE}" srcOrd="1" destOrd="0" presId="urn:microsoft.com/office/officeart/2005/8/layout/orgChart1"/>
    <dgm:cxn modelId="{1DAB5547-841E-40EF-B62C-E7572FD00F44}" type="presParOf" srcId="{CCC90B4C-9AE5-41A9-B849-7BC53EF52032}" destId="{F299717A-65DC-466E-8E1C-F95F41CABEEE}" srcOrd="2" destOrd="0" presId="urn:microsoft.com/office/officeart/2005/8/layout/orgChart1"/>
    <dgm:cxn modelId="{53F1EEE1-DACC-4428-85C2-419B1E114D62}" type="presParOf" srcId="{F30CD3D6-D87B-4979-91B1-DC59659C1118}" destId="{52D69289-AFA4-4F03-A759-A969753E537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645CE-BE0F-4F14-80BD-65C8B667063E}">
      <dsp:nvSpPr>
        <dsp:cNvPr id="0" name=""/>
        <dsp:cNvSpPr/>
      </dsp:nvSpPr>
      <dsp:spPr>
        <a:xfrm>
          <a:off x="2918033" y="2053114"/>
          <a:ext cx="2064530" cy="358306"/>
        </a:xfrm>
        <a:custGeom>
          <a:avLst/>
          <a:gdLst/>
          <a:ahLst/>
          <a:cxnLst/>
          <a:rect l="0" t="0" r="0" b="0"/>
          <a:pathLst>
            <a:path>
              <a:moveTo>
                <a:pt x="0" y="0"/>
              </a:moveTo>
              <a:lnTo>
                <a:pt x="0" y="179153"/>
              </a:lnTo>
              <a:lnTo>
                <a:pt x="2064530" y="179153"/>
              </a:lnTo>
              <a:lnTo>
                <a:pt x="2064530" y="35830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84D7B-3D95-4096-86F9-4A0779268F23}">
      <dsp:nvSpPr>
        <dsp:cNvPr id="0" name=""/>
        <dsp:cNvSpPr/>
      </dsp:nvSpPr>
      <dsp:spPr>
        <a:xfrm>
          <a:off x="2872313" y="2053114"/>
          <a:ext cx="91440" cy="358306"/>
        </a:xfrm>
        <a:custGeom>
          <a:avLst/>
          <a:gdLst/>
          <a:ahLst/>
          <a:cxnLst/>
          <a:rect l="0" t="0" r="0" b="0"/>
          <a:pathLst>
            <a:path>
              <a:moveTo>
                <a:pt x="45720" y="0"/>
              </a:moveTo>
              <a:lnTo>
                <a:pt x="45720" y="35830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761F6A-433B-4E28-A2B0-1B982057D283}">
      <dsp:nvSpPr>
        <dsp:cNvPr id="0" name=""/>
        <dsp:cNvSpPr/>
      </dsp:nvSpPr>
      <dsp:spPr>
        <a:xfrm>
          <a:off x="853503" y="2053114"/>
          <a:ext cx="2064530" cy="358306"/>
        </a:xfrm>
        <a:custGeom>
          <a:avLst/>
          <a:gdLst/>
          <a:ahLst/>
          <a:cxnLst/>
          <a:rect l="0" t="0" r="0" b="0"/>
          <a:pathLst>
            <a:path>
              <a:moveTo>
                <a:pt x="2064530" y="0"/>
              </a:moveTo>
              <a:lnTo>
                <a:pt x="2064530" y="179153"/>
              </a:lnTo>
              <a:lnTo>
                <a:pt x="0" y="179153"/>
              </a:lnTo>
              <a:lnTo>
                <a:pt x="0" y="35830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138770-258A-4F66-AD76-BC4A030B2828}">
      <dsp:nvSpPr>
        <dsp:cNvPr id="0" name=""/>
        <dsp:cNvSpPr/>
      </dsp:nvSpPr>
      <dsp:spPr>
        <a:xfrm>
          <a:off x="2064921" y="1200002"/>
          <a:ext cx="1706223" cy="85311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Three Key </a:t>
          </a:r>
        </a:p>
        <a:p>
          <a:pPr marL="0" lvl="0" indent="0" algn="ctr" defTabSz="755650">
            <a:lnSpc>
              <a:spcPct val="90000"/>
            </a:lnSpc>
            <a:spcBef>
              <a:spcPct val="0"/>
            </a:spcBef>
            <a:spcAft>
              <a:spcPct val="35000"/>
            </a:spcAft>
            <a:buNone/>
          </a:pPr>
          <a:r>
            <a:rPr lang="en-US" sz="1700" kern="1200" dirty="0"/>
            <a:t>Title IX Personnel:</a:t>
          </a:r>
        </a:p>
      </dsp:txBody>
      <dsp:txXfrm>
        <a:off x="2064921" y="1200002"/>
        <a:ext cx="1706223" cy="853111"/>
      </dsp:txXfrm>
    </dsp:sp>
    <dsp:sp modelId="{78F92A3D-AF72-42CB-991B-6E209EB48F7C}">
      <dsp:nvSpPr>
        <dsp:cNvPr id="0" name=""/>
        <dsp:cNvSpPr/>
      </dsp:nvSpPr>
      <dsp:spPr>
        <a:xfrm>
          <a:off x="391" y="2411420"/>
          <a:ext cx="1706223" cy="85311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Title IX Coordinator</a:t>
          </a:r>
        </a:p>
      </dsp:txBody>
      <dsp:txXfrm>
        <a:off x="391" y="2411420"/>
        <a:ext cx="1706223" cy="853111"/>
      </dsp:txXfrm>
    </dsp:sp>
    <dsp:sp modelId="{2456FA35-150F-4A43-9C65-B6617E6678EC}">
      <dsp:nvSpPr>
        <dsp:cNvPr id="0" name=""/>
        <dsp:cNvSpPr/>
      </dsp:nvSpPr>
      <dsp:spPr>
        <a:xfrm>
          <a:off x="2064921" y="2411420"/>
          <a:ext cx="1706223" cy="85311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Investigator</a:t>
          </a:r>
        </a:p>
      </dsp:txBody>
      <dsp:txXfrm>
        <a:off x="2064921" y="2411420"/>
        <a:ext cx="1706223" cy="853111"/>
      </dsp:txXfrm>
    </dsp:sp>
    <dsp:sp modelId="{7B632252-585B-41DA-A341-F20DF31D9E66}">
      <dsp:nvSpPr>
        <dsp:cNvPr id="0" name=""/>
        <dsp:cNvSpPr/>
      </dsp:nvSpPr>
      <dsp:spPr>
        <a:xfrm>
          <a:off x="4129451" y="2411420"/>
          <a:ext cx="1706223" cy="85311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Decision-Maker</a:t>
          </a:r>
        </a:p>
      </dsp:txBody>
      <dsp:txXfrm>
        <a:off x="4129451" y="2411420"/>
        <a:ext cx="1706223" cy="85311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C6AEA-B73E-49D5-A3AD-857ED0D108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B913E48-3F7F-4750-89F4-8DA8733774A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39C454-2532-4A31-BCEA-E3B4D730215E}" type="datetimeFigureOut">
              <a:rPr lang="en-US" smtClean="0"/>
              <a:t>10/31/2022</a:t>
            </a:fld>
            <a:endParaRPr lang="en-US"/>
          </a:p>
        </p:txBody>
      </p:sp>
      <p:sp>
        <p:nvSpPr>
          <p:cNvPr id="4" name="Footer Placeholder 3">
            <a:extLst>
              <a:ext uri="{FF2B5EF4-FFF2-40B4-BE49-F238E27FC236}">
                <a16:creationId xmlns:a16="http://schemas.microsoft.com/office/drawing/2014/main" id="{64AC5D65-5689-42CA-945F-7F4259A1AF4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457ED7-8954-465D-A520-A19C21C6E8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F4AFE3-F5A2-48DC-88E2-8CF784A77DB0}" type="slidenum">
              <a:rPr lang="en-US" smtClean="0"/>
              <a:t>‹#›</a:t>
            </a:fld>
            <a:endParaRPr lang="en-US"/>
          </a:p>
        </p:txBody>
      </p:sp>
    </p:spTree>
    <p:extLst>
      <p:ext uri="{BB962C8B-B14F-4D97-AF65-F5344CB8AC3E}">
        <p14:creationId xmlns:p14="http://schemas.microsoft.com/office/powerpoint/2010/main" val="3570094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03B8F-3E0C-4666-A667-B6E1513B3F0C}" type="datetimeFigureOut">
              <a:rPr lang="en-US" smtClean="0"/>
              <a:t>10/31/2022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28A678-7B58-4AEC-BC8C-A81F09046CD8}" type="slidenum">
              <a:rPr lang="en-US" smtClean="0"/>
              <a:t>‹#›</a:t>
            </a:fld>
            <a:endParaRPr lang="en-US" dirty="0"/>
          </a:p>
        </p:txBody>
      </p:sp>
    </p:spTree>
    <p:extLst>
      <p:ext uri="{BB962C8B-B14F-4D97-AF65-F5344CB8AC3E}">
        <p14:creationId xmlns:p14="http://schemas.microsoft.com/office/powerpoint/2010/main" val="160375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do I ask? What resource do I consult? </a:t>
            </a:r>
          </a:p>
        </p:txBody>
      </p:sp>
      <p:sp>
        <p:nvSpPr>
          <p:cNvPr id="4" name="Slide Number Placeholder 3"/>
          <p:cNvSpPr>
            <a:spLocks noGrp="1"/>
          </p:cNvSpPr>
          <p:nvPr>
            <p:ph type="sldNum" sz="quarter" idx="10"/>
          </p:nvPr>
        </p:nvSpPr>
        <p:spPr/>
        <p:txBody>
          <a:bodyPr/>
          <a:lstStyle/>
          <a:p>
            <a:fld id="{2928A678-7B58-4AEC-BC8C-A81F09046CD8}" type="slidenum">
              <a:rPr lang="en-US" smtClean="0"/>
              <a:t>2</a:t>
            </a:fld>
            <a:endParaRPr lang="en-US" dirty="0"/>
          </a:p>
        </p:txBody>
      </p:sp>
    </p:spTree>
    <p:extLst>
      <p:ext uri="{BB962C8B-B14F-4D97-AF65-F5344CB8AC3E}">
        <p14:creationId xmlns:p14="http://schemas.microsoft.com/office/powerpoint/2010/main" val="436465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Appeal</a:t>
            </a:r>
            <a:r>
              <a:rPr lang="en-US" baseline="0" dirty="0"/>
              <a:t> authority is a separate layer, in addition to the 3 roles listed here</a:t>
            </a:r>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18</a:t>
            </a:fld>
            <a:endParaRPr lang="en-US" dirty="0"/>
          </a:p>
        </p:txBody>
      </p:sp>
    </p:spTree>
    <p:extLst>
      <p:ext uri="{BB962C8B-B14F-4D97-AF65-F5344CB8AC3E}">
        <p14:creationId xmlns:p14="http://schemas.microsoft.com/office/powerpoint/2010/main" val="1442176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Counseling, extensions of deadlines or other course-related adjustments, modifications of work or class schedules, safety plan</a:t>
            </a:r>
          </a:p>
          <a:p>
            <a:endParaRPr lang="en-US" dirty="0"/>
          </a:p>
          <a:p>
            <a:r>
              <a:rPr lang="en-US" dirty="0"/>
              <a:t>Assessments or evaluations to determine eligibility for special education or related services, review of IEP/504 Plan where applicable.  This could include, but is not limited to, a manifestation determination or functional behavioral assessment (FBA).</a:t>
            </a:r>
          </a:p>
        </p:txBody>
      </p:sp>
      <p:sp>
        <p:nvSpPr>
          <p:cNvPr id="4" name="Slide Number Placeholder 3"/>
          <p:cNvSpPr>
            <a:spLocks noGrp="1"/>
          </p:cNvSpPr>
          <p:nvPr>
            <p:ph type="sldNum" sz="quarter" idx="5"/>
          </p:nvPr>
        </p:nvSpPr>
        <p:spPr/>
        <p:txBody>
          <a:bodyPr/>
          <a:lstStyle/>
          <a:p>
            <a:fld id="{2928A678-7B58-4AEC-BC8C-A81F09046CD8}" type="slidenum">
              <a:rPr lang="en-US" smtClean="0"/>
              <a:t>24</a:t>
            </a:fld>
            <a:endParaRPr lang="en-US" dirty="0"/>
          </a:p>
        </p:txBody>
      </p:sp>
    </p:spTree>
    <p:extLst>
      <p:ext uri="{BB962C8B-B14F-4D97-AF65-F5344CB8AC3E}">
        <p14:creationId xmlns:p14="http://schemas.microsoft.com/office/powerpoint/2010/main" val="4268656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school determines that a particular supportive measure was not appropriate even though requested by a complainant, the recipient must document why the recipient’s response to the complainant was not deliberately indifferent.</a:t>
            </a:r>
          </a:p>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25</a:t>
            </a:fld>
            <a:endParaRPr lang="en-US" dirty="0"/>
          </a:p>
        </p:txBody>
      </p:sp>
    </p:spTree>
    <p:extLst>
      <p:ext uri="{BB962C8B-B14F-4D97-AF65-F5344CB8AC3E}">
        <p14:creationId xmlns:p14="http://schemas.microsoft.com/office/powerpoint/2010/main" val="1982625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school determines that a particular supportive measure was not appropriate even though requested by a complainant, the recipient must document why the recipient’s response to the complainant was not deliberately indifferent.</a:t>
            </a:r>
          </a:p>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26</a:t>
            </a:fld>
            <a:endParaRPr lang="en-US" dirty="0"/>
          </a:p>
        </p:txBody>
      </p:sp>
    </p:spTree>
    <p:extLst>
      <p:ext uri="{BB962C8B-B14F-4D97-AF65-F5344CB8AC3E}">
        <p14:creationId xmlns:p14="http://schemas.microsoft.com/office/powerpoint/2010/main" val="2070682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 IDEA/504/ADA/CBA requirements will still apply here </a:t>
            </a:r>
          </a:p>
        </p:txBody>
      </p:sp>
      <p:sp>
        <p:nvSpPr>
          <p:cNvPr id="4" name="Slide Number Placeholder 3"/>
          <p:cNvSpPr>
            <a:spLocks noGrp="1"/>
          </p:cNvSpPr>
          <p:nvPr>
            <p:ph type="sldNum" sz="quarter" idx="5"/>
          </p:nvPr>
        </p:nvSpPr>
        <p:spPr/>
        <p:txBody>
          <a:bodyPr/>
          <a:lstStyle/>
          <a:p>
            <a:fld id="{2928A678-7B58-4AEC-BC8C-A81F09046CD8}" type="slidenum">
              <a:rPr lang="en-US" smtClean="0"/>
              <a:t>27</a:t>
            </a:fld>
            <a:endParaRPr lang="en-US" dirty="0"/>
          </a:p>
        </p:txBody>
      </p:sp>
    </p:spTree>
    <p:extLst>
      <p:ext uri="{BB962C8B-B14F-4D97-AF65-F5344CB8AC3E}">
        <p14:creationId xmlns:p14="http://schemas.microsoft.com/office/powerpoint/2010/main" val="4168905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28</a:t>
            </a:fld>
            <a:endParaRPr lang="en-US" dirty="0"/>
          </a:p>
        </p:txBody>
      </p:sp>
    </p:spTree>
    <p:extLst>
      <p:ext uri="{BB962C8B-B14F-4D97-AF65-F5344CB8AC3E}">
        <p14:creationId xmlns:p14="http://schemas.microsoft.com/office/powerpoint/2010/main" val="579448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29</a:t>
            </a:fld>
            <a:endParaRPr lang="en-US" dirty="0"/>
          </a:p>
        </p:txBody>
      </p:sp>
    </p:spTree>
    <p:extLst>
      <p:ext uri="{BB962C8B-B14F-4D97-AF65-F5344CB8AC3E}">
        <p14:creationId xmlns:p14="http://schemas.microsoft.com/office/powerpoint/2010/main" val="1677183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30</a:t>
            </a:fld>
            <a:endParaRPr lang="en-US" dirty="0"/>
          </a:p>
        </p:txBody>
      </p:sp>
    </p:spTree>
    <p:extLst>
      <p:ext uri="{BB962C8B-B14F-4D97-AF65-F5344CB8AC3E}">
        <p14:creationId xmlns:p14="http://schemas.microsoft.com/office/powerpoint/2010/main" val="2091077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identify the Name, Title, Office Address, Email address, and telephone number of this employee on the school’s website and post all Title IX materials </a:t>
            </a:r>
          </a:p>
          <a:p>
            <a:endParaRPr lang="en-US" dirty="0"/>
          </a:p>
          <a:p>
            <a:r>
              <a:rPr lang="en-US" dirty="0"/>
              <a:t>Picture optional</a:t>
            </a:r>
          </a:p>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31</a:t>
            </a:fld>
            <a:endParaRPr lang="en-US" dirty="0"/>
          </a:p>
        </p:txBody>
      </p:sp>
    </p:spTree>
    <p:extLst>
      <p:ext uri="{BB962C8B-B14F-4D97-AF65-F5344CB8AC3E}">
        <p14:creationId xmlns:p14="http://schemas.microsoft.com/office/powerpoint/2010/main" val="7338379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identify the Name, Title, Office Address, Email address, and telephone number of this employee on the school’s website and post all Title IX materials </a:t>
            </a:r>
          </a:p>
          <a:p>
            <a:endParaRPr lang="en-US" dirty="0"/>
          </a:p>
          <a:p>
            <a:r>
              <a:rPr lang="en-US" dirty="0"/>
              <a:t>Picture optional</a:t>
            </a:r>
          </a:p>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32</a:t>
            </a:fld>
            <a:endParaRPr lang="en-US" dirty="0"/>
          </a:p>
        </p:txBody>
      </p:sp>
    </p:spTree>
    <p:extLst>
      <p:ext uri="{BB962C8B-B14F-4D97-AF65-F5344CB8AC3E}">
        <p14:creationId xmlns:p14="http://schemas.microsoft.com/office/powerpoint/2010/main" val="1309501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a:t>
            </a:fld>
            <a:endParaRPr lang="en-US" dirty="0"/>
          </a:p>
        </p:txBody>
      </p:sp>
    </p:spTree>
    <p:extLst>
      <p:ext uri="{BB962C8B-B14F-4D97-AF65-F5344CB8AC3E}">
        <p14:creationId xmlns:p14="http://schemas.microsoft.com/office/powerpoint/2010/main" val="1818922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33</a:t>
            </a:fld>
            <a:endParaRPr lang="en-US" dirty="0"/>
          </a:p>
        </p:txBody>
      </p:sp>
    </p:spTree>
    <p:extLst>
      <p:ext uri="{BB962C8B-B14F-4D97-AF65-F5344CB8AC3E}">
        <p14:creationId xmlns:p14="http://schemas.microsoft.com/office/powerpoint/2010/main" val="1103008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be free from bias – recommended to be different from Title IX Coordinator </a:t>
            </a:r>
          </a:p>
        </p:txBody>
      </p:sp>
      <p:sp>
        <p:nvSpPr>
          <p:cNvPr id="4" name="Slide Number Placeholder 3"/>
          <p:cNvSpPr>
            <a:spLocks noGrp="1"/>
          </p:cNvSpPr>
          <p:nvPr>
            <p:ph type="sldNum" sz="quarter" idx="5"/>
          </p:nvPr>
        </p:nvSpPr>
        <p:spPr/>
        <p:txBody>
          <a:bodyPr/>
          <a:lstStyle/>
          <a:p>
            <a:fld id="{2928A678-7B58-4AEC-BC8C-A81F09046CD8}" type="slidenum">
              <a:rPr lang="en-US" smtClean="0"/>
              <a:t>35</a:t>
            </a:fld>
            <a:endParaRPr lang="en-US" dirty="0"/>
          </a:p>
        </p:txBody>
      </p:sp>
    </p:spTree>
    <p:extLst>
      <p:ext uri="{BB962C8B-B14F-4D97-AF65-F5344CB8AC3E}">
        <p14:creationId xmlns:p14="http://schemas.microsoft.com/office/powerpoint/2010/main" val="3677773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42</a:t>
            </a:fld>
            <a:endParaRPr lang="en-US" dirty="0"/>
          </a:p>
        </p:txBody>
      </p:sp>
    </p:spTree>
    <p:extLst>
      <p:ext uri="{BB962C8B-B14F-4D97-AF65-F5344CB8AC3E}">
        <p14:creationId xmlns:p14="http://schemas.microsoft.com/office/powerpoint/2010/main" val="1361527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44</a:t>
            </a:fld>
            <a:endParaRPr lang="en-US" dirty="0"/>
          </a:p>
        </p:txBody>
      </p:sp>
    </p:spTree>
    <p:extLst>
      <p:ext uri="{BB962C8B-B14F-4D97-AF65-F5344CB8AC3E}">
        <p14:creationId xmlns:p14="http://schemas.microsoft.com/office/powerpoint/2010/main" val="31022992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Inculpatory -  video, text messages, etc. </a:t>
            </a:r>
          </a:p>
        </p:txBody>
      </p:sp>
      <p:sp>
        <p:nvSpPr>
          <p:cNvPr id="4" name="Slide Number Placeholder 3"/>
          <p:cNvSpPr>
            <a:spLocks noGrp="1"/>
          </p:cNvSpPr>
          <p:nvPr>
            <p:ph type="sldNum" sz="quarter" idx="5"/>
          </p:nvPr>
        </p:nvSpPr>
        <p:spPr/>
        <p:txBody>
          <a:bodyPr/>
          <a:lstStyle/>
          <a:p>
            <a:fld id="{2928A678-7B58-4AEC-BC8C-A81F09046CD8}" type="slidenum">
              <a:rPr lang="en-US" smtClean="0"/>
              <a:t>45</a:t>
            </a:fld>
            <a:endParaRPr lang="en-US" dirty="0"/>
          </a:p>
        </p:txBody>
      </p:sp>
    </p:spTree>
    <p:extLst>
      <p:ext uri="{BB962C8B-B14F-4D97-AF65-F5344CB8AC3E}">
        <p14:creationId xmlns:p14="http://schemas.microsoft.com/office/powerpoint/2010/main" val="590675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47</a:t>
            </a:fld>
            <a:endParaRPr lang="en-US" dirty="0"/>
          </a:p>
        </p:txBody>
      </p:sp>
    </p:spTree>
    <p:extLst>
      <p:ext uri="{BB962C8B-B14F-4D97-AF65-F5344CB8AC3E}">
        <p14:creationId xmlns:p14="http://schemas.microsoft.com/office/powerpoint/2010/main" val="20073334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48</a:t>
            </a:fld>
            <a:endParaRPr lang="en-US" dirty="0"/>
          </a:p>
        </p:txBody>
      </p:sp>
    </p:spTree>
    <p:extLst>
      <p:ext uri="{BB962C8B-B14F-4D97-AF65-F5344CB8AC3E}">
        <p14:creationId xmlns:p14="http://schemas.microsoft.com/office/powerpoint/2010/main" val="1964905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records will all be required if OCR or DOE investigates complaint </a:t>
            </a:r>
          </a:p>
        </p:txBody>
      </p:sp>
      <p:sp>
        <p:nvSpPr>
          <p:cNvPr id="4" name="Slide Number Placeholder 3"/>
          <p:cNvSpPr>
            <a:spLocks noGrp="1"/>
          </p:cNvSpPr>
          <p:nvPr>
            <p:ph type="sldNum" sz="quarter" idx="5"/>
          </p:nvPr>
        </p:nvSpPr>
        <p:spPr/>
        <p:txBody>
          <a:bodyPr/>
          <a:lstStyle/>
          <a:p>
            <a:fld id="{2928A678-7B58-4AEC-BC8C-A81F09046CD8}" type="slidenum">
              <a:rPr lang="en-US" smtClean="0"/>
              <a:t>53</a:t>
            </a:fld>
            <a:endParaRPr lang="en-US" dirty="0"/>
          </a:p>
        </p:txBody>
      </p:sp>
    </p:spTree>
    <p:extLst>
      <p:ext uri="{BB962C8B-B14F-4D97-AF65-F5344CB8AC3E}">
        <p14:creationId xmlns:p14="http://schemas.microsoft.com/office/powerpoint/2010/main" val="3712389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Retaliation applies to witnesses of sexual harassment even if they are not the victim </a:t>
            </a:r>
          </a:p>
          <a:p>
            <a:r>
              <a:rPr lang="en-US" dirty="0"/>
              <a:t>Prevents those from retaliating even if they are not the accused </a:t>
            </a:r>
          </a:p>
        </p:txBody>
      </p:sp>
      <p:sp>
        <p:nvSpPr>
          <p:cNvPr id="4" name="Slide Number Placeholder 3"/>
          <p:cNvSpPr>
            <a:spLocks noGrp="1"/>
          </p:cNvSpPr>
          <p:nvPr>
            <p:ph type="sldNum" sz="quarter" idx="5"/>
          </p:nvPr>
        </p:nvSpPr>
        <p:spPr/>
        <p:txBody>
          <a:bodyPr/>
          <a:lstStyle/>
          <a:p>
            <a:fld id="{1F4EDB7E-3CEA-4EF1-A965-30E859E42777}" type="slidenum">
              <a:rPr lang="en-US" smtClean="0"/>
              <a:t>54</a:t>
            </a:fld>
            <a:endParaRPr lang="en-US" dirty="0"/>
          </a:p>
        </p:txBody>
      </p:sp>
    </p:spTree>
    <p:extLst>
      <p:ext uri="{BB962C8B-B14F-4D97-AF65-F5344CB8AC3E}">
        <p14:creationId xmlns:p14="http://schemas.microsoft.com/office/powerpoint/2010/main" val="1938364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complainant unknown then make contact with reporter </a:t>
            </a:r>
          </a:p>
          <a:p>
            <a:r>
              <a:rPr lang="en-US" dirty="0"/>
              <a:t>Supportive measures may be offered even if formal complaint not filed – must be shared with complainant </a:t>
            </a:r>
          </a:p>
          <a:p>
            <a:r>
              <a:rPr lang="en-US" dirty="0"/>
              <a:t>Provide complainant with copy of district policy which should contain all information shared regarding the process (any ARs as well) </a:t>
            </a:r>
          </a:p>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59</a:t>
            </a:fld>
            <a:endParaRPr lang="en-US" dirty="0"/>
          </a:p>
        </p:txBody>
      </p:sp>
    </p:spTree>
    <p:extLst>
      <p:ext uri="{BB962C8B-B14F-4D97-AF65-F5344CB8AC3E}">
        <p14:creationId xmlns:p14="http://schemas.microsoft.com/office/powerpoint/2010/main" val="3982314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IX of the Education Amendments of 1972</a:t>
            </a:r>
          </a:p>
        </p:txBody>
      </p:sp>
      <p:sp>
        <p:nvSpPr>
          <p:cNvPr id="4" name="Slide Number Placeholder 3"/>
          <p:cNvSpPr>
            <a:spLocks noGrp="1"/>
          </p:cNvSpPr>
          <p:nvPr>
            <p:ph type="sldNum" sz="quarter" idx="10"/>
          </p:nvPr>
        </p:nvSpPr>
        <p:spPr/>
        <p:txBody>
          <a:bodyPr/>
          <a:lstStyle/>
          <a:p>
            <a:fld id="{2928A678-7B58-4AEC-BC8C-A81F09046CD8}" type="slidenum">
              <a:rPr lang="en-US" smtClean="0"/>
              <a:t>4</a:t>
            </a:fld>
            <a:endParaRPr lang="en-US" dirty="0"/>
          </a:p>
        </p:txBody>
      </p:sp>
    </p:spTree>
    <p:extLst>
      <p:ext uri="{BB962C8B-B14F-4D97-AF65-F5344CB8AC3E}">
        <p14:creationId xmlns:p14="http://schemas.microsoft.com/office/powerpoint/2010/main" val="1450339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65</a:t>
            </a:fld>
            <a:endParaRPr lang="en-US" dirty="0"/>
          </a:p>
        </p:txBody>
      </p:sp>
    </p:spTree>
    <p:extLst>
      <p:ext uri="{BB962C8B-B14F-4D97-AF65-F5344CB8AC3E}">
        <p14:creationId xmlns:p14="http://schemas.microsoft.com/office/powerpoint/2010/main" val="7137527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66</a:t>
            </a:fld>
            <a:endParaRPr lang="en-US" dirty="0"/>
          </a:p>
        </p:txBody>
      </p:sp>
    </p:spTree>
    <p:extLst>
      <p:ext uri="{BB962C8B-B14F-4D97-AF65-F5344CB8AC3E}">
        <p14:creationId xmlns:p14="http://schemas.microsoft.com/office/powerpoint/2010/main" val="39802648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BD4DCE-DB67-4AA0-BAB3-EBB4906CDEAC}" type="slidenum">
              <a:rPr lang="en-US" smtClean="0">
                <a:solidFill>
                  <a:prstClr val="black"/>
                </a:solidFill>
              </a:rPr>
              <a:pPr/>
              <a:t>67</a:t>
            </a:fld>
            <a:endParaRPr lang="en-US" dirty="0">
              <a:solidFill>
                <a:prstClr val="black"/>
              </a:solidFill>
            </a:endParaRPr>
          </a:p>
        </p:txBody>
      </p:sp>
    </p:spTree>
    <p:extLst>
      <p:ext uri="{BB962C8B-B14F-4D97-AF65-F5344CB8AC3E}">
        <p14:creationId xmlns:p14="http://schemas.microsoft.com/office/powerpoint/2010/main" val="418377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Old definition: Unwelcome conduct of a sexual nature</a:t>
            </a:r>
          </a:p>
          <a:p>
            <a:endParaRPr lang="en-US" dirty="0"/>
          </a:p>
          <a:p>
            <a:r>
              <a:rPr lang="en-US" dirty="0"/>
              <a:t>Sexual Assault is defined as an offense that meets the definition of Rape, Fondling, Incest or Statutory Rape as defined in the FBI’s Uniform Crime Reporting System.</a:t>
            </a:r>
          </a:p>
          <a:p>
            <a:endParaRPr lang="en-US" dirty="0"/>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8</a:t>
            </a:fld>
            <a:endParaRPr lang="en-US" dirty="0"/>
          </a:p>
        </p:txBody>
      </p:sp>
    </p:spTree>
    <p:extLst>
      <p:ext uri="{BB962C8B-B14F-4D97-AF65-F5344CB8AC3E}">
        <p14:creationId xmlns:p14="http://schemas.microsoft.com/office/powerpoint/2010/main" val="1767546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 U.S.C. 1092(f)(6)(A)(v)</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9</a:t>
            </a:fld>
            <a:endParaRPr lang="en-US" dirty="0"/>
          </a:p>
        </p:txBody>
      </p:sp>
    </p:spTree>
    <p:extLst>
      <p:ext uri="{BB962C8B-B14F-4D97-AF65-F5344CB8AC3E}">
        <p14:creationId xmlns:p14="http://schemas.microsoft.com/office/powerpoint/2010/main" val="3445757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12291(a)(10)</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10</a:t>
            </a:fld>
            <a:endParaRPr lang="en-US" dirty="0"/>
          </a:p>
        </p:txBody>
      </p:sp>
    </p:spTree>
    <p:extLst>
      <p:ext uri="{BB962C8B-B14F-4D97-AF65-F5344CB8AC3E}">
        <p14:creationId xmlns:p14="http://schemas.microsoft.com/office/powerpoint/2010/main" val="4161932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12291(a)(8)</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11</a:t>
            </a:fld>
            <a:endParaRPr lang="en-US" dirty="0"/>
          </a:p>
        </p:txBody>
      </p:sp>
    </p:spTree>
    <p:extLst>
      <p:ext uri="{BB962C8B-B14F-4D97-AF65-F5344CB8AC3E}">
        <p14:creationId xmlns:p14="http://schemas.microsoft.com/office/powerpoint/2010/main" val="4232832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12291(a)(30)</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12</a:t>
            </a:fld>
            <a:endParaRPr lang="en-US" dirty="0"/>
          </a:p>
        </p:txBody>
      </p:sp>
    </p:spTree>
    <p:extLst>
      <p:ext uri="{BB962C8B-B14F-4D97-AF65-F5344CB8AC3E}">
        <p14:creationId xmlns:p14="http://schemas.microsoft.com/office/powerpoint/2010/main" val="726027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 witnessing, third party complaint, receives written or verbal complaint or by any other means </a:t>
            </a:r>
          </a:p>
        </p:txBody>
      </p:sp>
      <p:sp>
        <p:nvSpPr>
          <p:cNvPr id="4" name="Slide Number Placeholder 3"/>
          <p:cNvSpPr>
            <a:spLocks noGrp="1"/>
          </p:cNvSpPr>
          <p:nvPr>
            <p:ph type="sldNum" sz="quarter" idx="5"/>
          </p:nvPr>
        </p:nvSpPr>
        <p:spPr/>
        <p:txBody>
          <a:bodyPr/>
          <a:lstStyle/>
          <a:p>
            <a:fld id="{1F4EDB7E-3CEA-4EF1-A965-30E859E42777}" type="slidenum">
              <a:rPr lang="en-US" smtClean="0"/>
              <a:t>16</a:t>
            </a:fld>
            <a:endParaRPr lang="en-US" dirty="0"/>
          </a:p>
        </p:txBody>
      </p:sp>
    </p:spTree>
    <p:extLst>
      <p:ext uri="{BB962C8B-B14F-4D97-AF65-F5344CB8AC3E}">
        <p14:creationId xmlns:p14="http://schemas.microsoft.com/office/powerpoint/2010/main" val="1205586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5FB7523-2B6A-479B-BEC3-9B8263F8FE39}" type="slidenum">
              <a:rPr lang="en-US" smtClean="0"/>
              <a:t>‹#›</a:t>
            </a:fld>
            <a:endParaRPr lang="en-US" dirty="0"/>
          </a:p>
        </p:txBody>
      </p:sp>
      <p:sp>
        <p:nvSpPr>
          <p:cNvPr id="13" name="Footer Placeholder 4">
            <a:extLst>
              <a:ext uri="{FF2B5EF4-FFF2-40B4-BE49-F238E27FC236}">
                <a16:creationId xmlns:a16="http://schemas.microsoft.com/office/drawing/2014/main" id="{ED2207FE-59D2-4B64-A4E0-23F2404C9E38}"/>
              </a:ext>
            </a:extLst>
          </p:cNvPr>
          <p:cNvSpPr>
            <a:spLocks noGrp="1"/>
          </p:cNvSpPr>
          <p:nvPr>
            <p:ph type="ftr" sz="quarter" idx="11"/>
          </p:nvPr>
        </p:nvSpPr>
        <p:spPr>
          <a:xfrm>
            <a:off x="2261062" y="6400151"/>
            <a:ext cx="7315200" cy="304801"/>
          </a:xfrm>
          <a:prstGeom prst="rect">
            <a:avLst/>
          </a:prstGeom>
        </p:spPr>
        <p:txBody>
          <a:bodyPr/>
          <a:lstStyle>
            <a:lvl1pPr>
              <a:defRPr sz="1200"/>
            </a:lvl1p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332713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userDrawn="1"/>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dirty="0"/>
          </a:p>
        </p:txBody>
      </p:sp>
      <p:sp>
        <p:nvSpPr>
          <p:cNvPr id="23" name="Footer Placeholder 4">
            <a:extLst>
              <a:ext uri="{FF2B5EF4-FFF2-40B4-BE49-F238E27FC236}">
                <a16:creationId xmlns:a16="http://schemas.microsoft.com/office/drawing/2014/main" id="{ED8DFFC9-E049-4022-8D5B-F854A1F232D8}"/>
              </a:ext>
            </a:extLst>
          </p:cNvPr>
          <p:cNvSpPr>
            <a:spLocks noGrp="1"/>
          </p:cNvSpPr>
          <p:nvPr>
            <p:ph type="ftr" sz="quarter" idx="11"/>
          </p:nvPr>
        </p:nvSpPr>
        <p:spPr>
          <a:xfrm>
            <a:off x="2706486" y="6400151"/>
            <a:ext cx="6779028" cy="304801"/>
          </a:xfrm>
          <a:prstGeom prst="rect">
            <a:avLst/>
          </a:prstGeom>
        </p:spPr>
        <p:txBody>
          <a:body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3676873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
        <p:nvSpPr>
          <p:cNvPr id="20" name="Footer Placeholder 4">
            <a:extLst>
              <a:ext uri="{FF2B5EF4-FFF2-40B4-BE49-F238E27FC236}">
                <a16:creationId xmlns:a16="http://schemas.microsoft.com/office/drawing/2014/main" id="{E9166183-9EA6-4A19-B2FF-623ED382684E}"/>
              </a:ext>
            </a:extLst>
          </p:cNvPr>
          <p:cNvSpPr>
            <a:spLocks noGrp="1"/>
          </p:cNvSpPr>
          <p:nvPr>
            <p:ph type="ftr" sz="quarter" idx="11"/>
          </p:nvPr>
        </p:nvSpPr>
        <p:spPr>
          <a:xfrm>
            <a:off x="2706486" y="6400151"/>
            <a:ext cx="6779028" cy="304801"/>
          </a:xfrm>
          <a:prstGeom prst="rect">
            <a:avLst/>
          </a:prstGeom>
        </p:spPr>
        <p:txBody>
          <a:body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2448281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561110" y="6391838"/>
            <a:ext cx="3859795" cy="304801"/>
          </a:xfrm>
          <a:prstGeom prst="rect">
            <a:avLst/>
          </a:prstGeom>
        </p:spPr>
        <p:txBody>
          <a:bodyPr/>
          <a:lstStyle/>
          <a:p>
            <a:r>
              <a:rPr lang="en-US"/>
              <a:t>© WBK Legal 2022 This presentation is informational only and does not constitute legal advice.</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Tree>
    <p:extLst>
      <p:ext uri="{BB962C8B-B14F-4D97-AF65-F5344CB8AC3E}">
        <p14:creationId xmlns:p14="http://schemas.microsoft.com/office/powerpoint/2010/main" val="1267868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561110" y="6391838"/>
            <a:ext cx="3859795" cy="304801"/>
          </a:xfrm>
          <a:prstGeom prst="rect">
            <a:avLst/>
          </a:prstGeom>
        </p:spPr>
        <p:txBody>
          <a:bodyPr/>
          <a:lstStyle/>
          <a:p>
            <a:r>
              <a:rPr lang="en-US"/>
              <a:t>© WBK Legal 2022 This presentation is informational only and does not constitute legal advice.</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Tree>
    <p:extLst>
      <p:ext uri="{BB962C8B-B14F-4D97-AF65-F5344CB8AC3E}">
        <p14:creationId xmlns:p14="http://schemas.microsoft.com/office/powerpoint/2010/main" val="1769268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a:xfrm>
            <a:off x="561110" y="6391838"/>
            <a:ext cx="3859795" cy="304801"/>
          </a:xfrm>
          <a:prstGeom prst="rect">
            <a:avLst/>
          </a:prstGeom>
        </p:spPr>
        <p:txBody>
          <a:bodyPr/>
          <a:lstStyle/>
          <a:p>
            <a:r>
              <a:rPr lang="en-US"/>
              <a:t>© WBK Legal 2022 This presentation is informational only and does not constitute legal advice.</a:t>
            </a:r>
            <a:endParaRPr lang="en-US" dirty="0"/>
          </a:p>
        </p:txBody>
      </p: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dirty="0"/>
          </a:p>
        </p:txBody>
      </p:sp>
    </p:spTree>
    <p:extLst>
      <p:ext uri="{BB962C8B-B14F-4D97-AF65-F5344CB8AC3E}">
        <p14:creationId xmlns:p14="http://schemas.microsoft.com/office/powerpoint/2010/main" val="3774531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a:xfrm>
            <a:off x="561111" y="6391838"/>
            <a:ext cx="3644282" cy="304801"/>
          </a:xfrm>
          <a:prstGeom prst="rect">
            <a:avLst/>
          </a:prstGeom>
        </p:spPr>
        <p:txBody>
          <a:bodyPr/>
          <a:lstStyle/>
          <a:p>
            <a:r>
              <a:rPr lang="en-US"/>
              <a:t>© WBK Legal 2022 This presentation is informational only and does not constitute legal advice.</a:t>
            </a:r>
            <a:endParaRPr lang="en-US" dirty="0"/>
          </a:p>
        </p:txBody>
      </p: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dirty="0"/>
          </a:p>
        </p:txBody>
      </p:sp>
    </p:spTree>
    <p:extLst>
      <p:ext uri="{BB962C8B-B14F-4D97-AF65-F5344CB8AC3E}">
        <p14:creationId xmlns:p14="http://schemas.microsoft.com/office/powerpoint/2010/main" val="1596744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endParaRPr lang="en-US" dirty="0"/>
          </a:p>
        </p:txBody>
      </p:sp>
      <p:sp>
        <p:nvSpPr>
          <p:cNvPr id="5" name="Footer Placeholder 4"/>
          <p:cNvSpPr>
            <a:spLocks noGrp="1"/>
          </p:cNvSpPr>
          <p:nvPr>
            <p:ph type="ftr" sz="quarter" idx="11"/>
          </p:nvPr>
        </p:nvSpPr>
        <p:spPr>
          <a:xfrm>
            <a:off x="561110" y="6391838"/>
            <a:ext cx="3859795" cy="304801"/>
          </a:xfrm>
          <a:prstGeom prst="rect">
            <a:avLst/>
          </a:prstGeom>
        </p:spPr>
        <p:txBody>
          <a:bodyPr/>
          <a:lstStyle/>
          <a:p>
            <a:r>
              <a:rPr lang="en-US"/>
              <a:t>© WBK Legal 2022 This presentation is informational only and does not constitute legal advice.</a:t>
            </a:r>
            <a:endParaRPr lang="en-US" dirty="0"/>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Tree>
    <p:extLst>
      <p:ext uri="{BB962C8B-B14F-4D97-AF65-F5344CB8AC3E}">
        <p14:creationId xmlns:p14="http://schemas.microsoft.com/office/powerpoint/2010/main" val="53648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endParaRPr lang="en-US" dirty="0"/>
          </a:p>
        </p:txBody>
      </p:sp>
      <p:sp>
        <p:nvSpPr>
          <p:cNvPr id="5" name="Footer Placeholder 4"/>
          <p:cNvSpPr>
            <a:spLocks noGrp="1"/>
          </p:cNvSpPr>
          <p:nvPr>
            <p:ph type="ftr" sz="quarter" idx="11"/>
          </p:nvPr>
        </p:nvSpPr>
        <p:spPr>
          <a:xfrm>
            <a:off x="561110" y="6391838"/>
            <a:ext cx="3859795" cy="304801"/>
          </a:xfrm>
          <a:prstGeom prst="rect">
            <a:avLst/>
          </a:prstGeom>
        </p:spPr>
        <p:txBody>
          <a:bodyPr/>
          <a:lstStyle/>
          <a:p>
            <a:r>
              <a:rPr lang="en-US"/>
              <a:t>© WBK Legal 2022 This presentation is informational only and does not constitute legal advice.</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Tree>
    <p:extLst>
      <p:ext uri="{BB962C8B-B14F-4D97-AF65-F5344CB8AC3E}">
        <p14:creationId xmlns:p14="http://schemas.microsoft.com/office/powerpoint/2010/main" val="304212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2261062" y="6400151"/>
            <a:ext cx="7315200" cy="304801"/>
          </a:xfrm>
          <a:prstGeom prst="rect">
            <a:avLst/>
          </a:prstGeom>
        </p:spPr>
        <p:txBody>
          <a:bodyPr/>
          <a:lstStyle>
            <a:lvl1pPr>
              <a:defRPr sz="1200"/>
            </a:lvl1pPr>
          </a:lstStyle>
          <a:p>
            <a:r>
              <a:rPr lang="en-US" dirty="0"/>
              <a:t>© </a:t>
            </a:r>
            <a:r>
              <a:rPr lang="en-US" dirty="0" err="1"/>
              <a:t>WBK</a:t>
            </a:r>
            <a:r>
              <a:rPr lang="en-US" dirty="0"/>
              <a:t> Legal 2022 This presentation is informational only and does not constitute legal advice.</a:t>
            </a:r>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Tree>
    <p:extLst>
      <p:ext uri="{BB962C8B-B14F-4D97-AF65-F5344CB8AC3E}">
        <p14:creationId xmlns:p14="http://schemas.microsoft.com/office/powerpoint/2010/main" val="1785133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
        <p:nvSpPr>
          <p:cNvPr id="22" name="Footer Placeholder 4">
            <a:extLst>
              <a:ext uri="{FF2B5EF4-FFF2-40B4-BE49-F238E27FC236}">
                <a16:creationId xmlns:a16="http://schemas.microsoft.com/office/drawing/2014/main" id="{A78DCB19-91A6-420D-A542-AEF8E171FD0A}"/>
              </a:ext>
            </a:extLst>
          </p:cNvPr>
          <p:cNvSpPr>
            <a:spLocks noGrp="1"/>
          </p:cNvSpPr>
          <p:nvPr>
            <p:ph type="ftr" sz="quarter" idx="11"/>
          </p:nvPr>
        </p:nvSpPr>
        <p:spPr>
          <a:xfrm>
            <a:off x="2493818" y="6400151"/>
            <a:ext cx="7240386" cy="304801"/>
          </a:xfrm>
          <a:prstGeom prst="rect">
            <a:avLst/>
          </a:prstGeom>
        </p:spPr>
        <p:txBody>
          <a:bodyPr/>
          <a:lstStyle>
            <a:lvl1pPr>
              <a:defRPr sz="1200"/>
            </a:lvl1p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221730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dirty="0"/>
          </a:p>
        </p:txBody>
      </p:sp>
      <p:sp>
        <p:nvSpPr>
          <p:cNvPr id="10" name="Footer Placeholder 4">
            <a:extLst>
              <a:ext uri="{FF2B5EF4-FFF2-40B4-BE49-F238E27FC236}">
                <a16:creationId xmlns:a16="http://schemas.microsoft.com/office/drawing/2014/main" id="{C8BD7CCB-C7BB-4935-8D94-662E2B0BEA2B}"/>
              </a:ext>
            </a:extLst>
          </p:cNvPr>
          <p:cNvSpPr>
            <a:spLocks noGrp="1"/>
          </p:cNvSpPr>
          <p:nvPr>
            <p:ph type="ftr" sz="quarter" idx="11"/>
          </p:nvPr>
        </p:nvSpPr>
        <p:spPr>
          <a:xfrm>
            <a:off x="2261062" y="6400151"/>
            <a:ext cx="7315200" cy="304801"/>
          </a:xfrm>
          <a:prstGeom prst="rect">
            <a:avLst/>
          </a:prstGeom>
        </p:spPr>
        <p:txBody>
          <a:bodyPr/>
          <a:lstStyle>
            <a:lvl1pPr>
              <a:defRPr sz="1200"/>
            </a:lvl1p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3892286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dirty="0"/>
          </a:p>
        </p:txBody>
      </p:sp>
      <p:sp>
        <p:nvSpPr>
          <p:cNvPr id="12" name="Footer Placeholder 4">
            <a:extLst>
              <a:ext uri="{FF2B5EF4-FFF2-40B4-BE49-F238E27FC236}">
                <a16:creationId xmlns:a16="http://schemas.microsoft.com/office/drawing/2014/main" id="{BA50534C-F3D9-4812-837C-7DAAFFEDF41F}"/>
              </a:ext>
            </a:extLst>
          </p:cNvPr>
          <p:cNvSpPr>
            <a:spLocks noGrp="1"/>
          </p:cNvSpPr>
          <p:nvPr>
            <p:ph type="ftr" sz="quarter" idx="11"/>
          </p:nvPr>
        </p:nvSpPr>
        <p:spPr>
          <a:xfrm>
            <a:off x="2261062" y="6400151"/>
            <a:ext cx="7315200" cy="304801"/>
          </a:xfrm>
          <a:prstGeom prst="rect">
            <a:avLst/>
          </a:prstGeom>
        </p:spPr>
        <p:txBody>
          <a:bodyPr/>
          <a:lstStyle>
            <a:lvl1pPr>
              <a:defRPr sz="1200"/>
            </a:lvl1p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1153621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5FB7523-2B6A-479B-BEC3-9B8263F8FE39}" type="slidenum">
              <a:rPr lang="en-US" smtClean="0"/>
              <a:t>‹#›</a:t>
            </a:fld>
            <a:endParaRPr lang="en-US" dirty="0"/>
          </a:p>
        </p:txBody>
      </p:sp>
      <p:sp>
        <p:nvSpPr>
          <p:cNvPr id="7" name="Footer Placeholder 4">
            <a:extLst>
              <a:ext uri="{FF2B5EF4-FFF2-40B4-BE49-F238E27FC236}">
                <a16:creationId xmlns:a16="http://schemas.microsoft.com/office/drawing/2014/main" id="{2F2C81E7-B1FE-44EE-BF58-82AE203ED68A}"/>
              </a:ext>
            </a:extLst>
          </p:cNvPr>
          <p:cNvSpPr>
            <a:spLocks noGrp="1"/>
          </p:cNvSpPr>
          <p:nvPr>
            <p:ph type="ftr" sz="quarter" idx="11"/>
          </p:nvPr>
        </p:nvSpPr>
        <p:spPr>
          <a:xfrm>
            <a:off x="2261062" y="6400151"/>
            <a:ext cx="7315200" cy="304801"/>
          </a:xfrm>
          <a:prstGeom prst="rect">
            <a:avLst/>
          </a:prstGeom>
        </p:spPr>
        <p:txBody>
          <a:bodyPr/>
          <a:lstStyle>
            <a:lvl1pPr>
              <a:defRPr sz="1200"/>
            </a:lvl1p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220418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5FB7523-2B6A-479B-BEC3-9B8263F8FE39}" type="slidenum">
              <a:rPr lang="en-US" smtClean="0"/>
              <a:t>‹#›</a:t>
            </a:fld>
            <a:endParaRPr lang="en-US" dirty="0"/>
          </a:p>
        </p:txBody>
      </p:sp>
      <p:sp>
        <p:nvSpPr>
          <p:cNvPr id="6" name="Footer Placeholder 4">
            <a:extLst>
              <a:ext uri="{FF2B5EF4-FFF2-40B4-BE49-F238E27FC236}">
                <a16:creationId xmlns:a16="http://schemas.microsoft.com/office/drawing/2014/main" id="{BA0E8D2C-BADA-49FF-B389-0EF4E89D234C}"/>
              </a:ext>
            </a:extLst>
          </p:cNvPr>
          <p:cNvSpPr>
            <a:spLocks noGrp="1"/>
          </p:cNvSpPr>
          <p:nvPr>
            <p:ph type="ftr" sz="quarter" idx="11"/>
          </p:nvPr>
        </p:nvSpPr>
        <p:spPr>
          <a:xfrm>
            <a:off x="2706486" y="6400151"/>
            <a:ext cx="6779028" cy="304801"/>
          </a:xfrm>
          <a:prstGeom prst="rect">
            <a:avLst/>
          </a:prstGeom>
        </p:spPr>
        <p:txBody>
          <a:body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2200775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dirty="0"/>
          </a:p>
        </p:txBody>
      </p:sp>
      <p:sp>
        <p:nvSpPr>
          <p:cNvPr id="23" name="Footer Placeholder 4">
            <a:extLst>
              <a:ext uri="{FF2B5EF4-FFF2-40B4-BE49-F238E27FC236}">
                <a16:creationId xmlns:a16="http://schemas.microsoft.com/office/drawing/2014/main" id="{55ABA5A2-F01F-4589-8E6D-9F8D4723731C}"/>
              </a:ext>
            </a:extLst>
          </p:cNvPr>
          <p:cNvSpPr>
            <a:spLocks noGrp="1"/>
          </p:cNvSpPr>
          <p:nvPr>
            <p:ph type="ftr" sz="quarter" idx="11"/>
          </p:nvPr>
        </p:nvSpPr>
        <p:spPr>
          <a:xfrm>
            <a:off x="2706486" y="6400151"/>
            <a:ext cx="6779028" cy="304801"/>
          </a:xfrm>
          <a:prstGeom prst="rect">
            <a:avLst/>
          </a:prstGeom>
        </p:spPr>
        <p:txBody>
          <a:body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23743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dirty="0"/>
          </a:p>
        </p:txBody>
      </p:sp>
      <p:sp>
        <p:nvSpPr>
          <p:cNvPr id="23" name="Footer Placeholder 4">
            <a:extLst>
              <a:ext uri="{FF2B5EF4-FFF2-40B4-BE49-F238E27FC236}">
                <a16:creationId xmlns:a16="http://schemas.microsoft.com/office/drawing/2014/main" id="{338DABC6-F921-4066-95BC-E9DCEEAA3618}"/>
              </a:ext>
            </a:extLst>
          </p:cNvPr>
          <p:cNvSpPr>
            <a:spLocks noGrp="1"/>
          </p:cNvSpPr>
          <p:nvPr>
            <p:ph type="ftr" sz="quarter" idx="11"/>
          </p:nvPr>
        </p:nvSpPr>
        <p:spPr>
          <a:xfrm>
            <a:off x="2706486" y="6400151"/>
            <a:ext cx="6779028" cy="304801"/>
          </a:xfrm>
          <a:prstGeom prst="rect">
            <a:avLst/>
          </a:prstGeom>
        </p:spPr>
        <p:txBody>
          <a:body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342180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5FB7523-2B6A-479B-BEC3-9B8263F8FE39}" type="slidenum">
              <a:rPr lang="en-US" smtClean="0"/>
              <a:t>‹#›</a:t>
            </a:fld>
            <a:endParaRPr lang="en-US" dirty="0"/>
          </a:p>
        </p:txBody>
      </p:sp>
      <p:sp>
        <p:nvSpPr>
          <p:cNvPr id="22" name="Footer Placeholder 4">
            <a:extLst>
              <a:ext uri="{FF2B5EF4-FFF2-40B4-BE49-F238E27FC236}">
                <a16:creationId xmlns:a16="http://schemas.microsoft.com/office/drawing/2014/main" id="{F4482B9A-A1EA-4158-A778-E3EAB3991768}"/>
              </a:ext>
            </a:extLst>
          </p:cNvPr>
          <p:cNvSpPr>
            <a:spLocks noGrp="1"/>
          </p:cNvSpPr>
          <p:nvPr>
            <p:ph type="ftr" sz="quarter" idx="3"/>
          </p:nvPr>
        </p:nvSpPr>
        <p:spPr>
          <a:xfrm>
            <a:off x="2706486" y="6400151"/>
            <a:ext cx="6779028" cy="304801"/>
          </a:xfrm>
          <a:prstGeom prst="rect">
            <a:avLst/>
          </a:prstGeom>
        </p:spPr>
        <p:txBody>
          <a:bodyPr/>
          <a:lstStyle/>
          <a:p>
            <a:r>
              <a:rPr lang="en-US" dirty="0"/>
              <a:t>© </a:t>
            </a:r>
            <a:r>
              <a:rPr lang="en-US" dirty="0" err="1"/>
              <a:t>WBK</a:t>
            </a:r>
            <a:r>
              <a:rPr lang="en-US" dirty="0"/>
              <a:t> Legal 2022 This presentation is informational only and does not constitute legal advice.</a:t>
            </a:r>
          </a:p>
        </p:txBody>
      </p:sp>
    </p:spTree>
    <p:extLst>
      <p:ext uri="{BB962C8B-B14F-4D97-AF65-F5344CB8AC3E}">
        <p14:creationId xmlns:p14="http://schemas.microsoft.com/office/powerpoint/2010/main" val="92966542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mailto:aharr@wbklega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A64A5-6573-4F6E-9AC2-8D543A51477C}"/>
              </a:ext>
            </a:extLst>
          </p:cNvPr>
          <p:cNvSpPr>
            <a:spLocks noGrp="1"/>
          </p:cNvSpPr>
          <p:nvPr>
            <p:ph type="ctrTitle"/>
          </p:nvPr>
        </p:nvSpPr>
        <p:spPr>
          <a:xfrm>
            <a:off x="5108451" y="1241266"/>
            <a:ext cx="6015161" cy="3153753"/>
          </a:xfrm>
        </p:spPr>
        <p:txBody>
          <a:bodyPr>
            <a:normAutofit/>
          </a:bodyPr>
          <a:lstStyle/>
          <a:p>
            <a:r>
              <a:rPr lang="en-US" dirty="0"/>
              <a:t> TITLE IX Training</a:t>
            </a:r>
          </a:p>
        </p:txBody>
      </p:sp>
      <p:sp>
        <p:nvSpPr>
          <p:cNvPr id="3" name="Subtitle 2">
            <a:extLst>
              <a:ext uri="{FF2B5EF4-FFF2-40B4-BE49-F238E27FC236}">
                <a16:creationId xmlns:a16="http://schemas.microsoft.com/office/drawing/2014/main" id="{B4E60436-B2A3-4D33-8650-DCEDDCEB0690}"/>
              </a:ext>
            </a:extLst>
          </p:cNvPr>
          <p:cNvSpPr>
            <a:spLocks noGrp="1"/>
          </p:cNvSpPr>
          <p:nvPr>
            <p:ph type="subTitle" idx="1"/>
          </p:nvPr>
        </p:nvSpPr>
        <p:spPr>
          <a:xfrm>
            <a:off x="5695061" y="4591665"/>
            <a:ext cx="5428551" cy="1622322"/>
          </a:xfrm>
        </p:spPr>
        <p:txBody>
          <a:bodyPr>
            <a:normAutofit/>
          </a:bodyPr>
          <a:lstStyle/>
          <a:p>
            <a:r>
              <a:rPr lang="en-US" b="1" dirty="0">
                <a:solidFill>
                  <a:schemeClr val="bg1">
                    <a:lumMod val="95000"/>
                  </a:schemeClr>
                </a:solidFill>
              </a:rPr>
              <a:t>Presented by: ANNEMARIE k. Harr Eagle</a:t>
            </a:r>
          </a:p>
          <a:p>
            <a:r>
              <a:rPr lang="en-US" b="1" dirty="0">
                <a:solidFill>
                  <a:schemeClr val="bg1">
                    <a:lumMod val="95000"/>
                  </a:schemeClr>
                </a:solidFill>
              </a:rPr>
              <a:t>November 1, 2022</a:t>
            </a:r>
          </a:p>
        </p:txBody>
      </p:sp>
      <p:pic>
        <p:nvPicPr>
          <p:cNvPr id="5" name="Picture 4">
            <a:extLst>
              <a:ext uri="{FF2B5EF4-FFF2-40B4-BE49-F238E27FC236}">
                <a16:creationId xmlns:a16="http://schemas.microsoft.com/office/drawing/2014/main" id="{FF497F45-DEE8-50A6-E58B-10BA17179613}"/>
              </a:ext>
            </a:extLst>
          </p:cNvPr>
          <p:cNvPicPr>
            <a:picLocks noChangeAspect="1"/>
          </p:cNvPicPr>
          <p:nvPr/>
        </p:nvPicPr>
        <p:blipFill>
          <a:blip r:embed="rId2"/>
          <a:stretch>
            <a:fillRect/>
          </a:stretch>
        </p:blipFill>
        <p:spPr>
          <a:xfrm>
            <a:off x="1068389" y="819552"/>
            <a:ext cx="3925958" cy="3662783"/>
          </a:xfrm>
          <a:prstGeom prst="rect">
            <a:avLst/>
          </a:prstGeom>
        </p:spPr>
      </p:pic>
    </p:spTree>
    <p:extLst>
      <p:ext uri="{BB962C8B-B14F-4D97-AF65-F5344CB8AC3E}">
        <p14:creationId xmlns:p14="http://schemas.microsoft.com/office/powerpoint/2010/main" val="2814958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46D0F-8F34-471E-89A2-C2E964303B2F}"/>
              </a:ext>
            </a:extLst>
          </p:cNvPr>
          <p:cNvSpPr>
            <a:spLocks noGrp="1"/>
          </p:cNvSpPr>
          <p:nvPr>
            <p:ph type="title"/>
          </p:nvPr>
        </p:nvSpPr>
        <p:spPr/>
        <p:txBody>
          <a:bodyPr/>
          <a:lstStyle/>
          <a:p>
            <a:r>
              <a:rPr lang="en-US" dirty="0"/>
              <a:t>Dating Violence: Defined </a:t>
            </a:r>
          </a:p>
        </p:txBody>
      </p:sp>
      <p:sp>
        <p:nvSpPr>
          <p:cNvPr id="3" name="Content Placeholder 2">
            <a:extLst>
              <a:ext uri="{FF2B5EF4-FFF2-40B4-BE49-F238E27FC236}">
                <a16:creationId xmlns:a16="http://schemas.microsoft.com/office/drawing/2014/main" id="{F9829841-8C9C-40DA-B19C-C7AE4ED5CFEB}"/>
              </a:ext>
            </a:extLst>
          </p:cNvPr>
          <p:cNvSpPr>
            <a:spLocks noGrp="1"/>
          </p:cNvSpPr>
          <p:nvPr>
            <p:ph idx="1"/>
          </p:nvPr>
        </p:nvSpPr>
        <p:spPr/>
        <p:txBody>
          <a:bodyPr>
            <a:normAutofit/>
          </a:bodyPr>
          <a:lstStyle/>
          <a:p>
            <a:pPr>
              <a:buFont typeface="Arial" panose="020B0604020202020204" pitchFamily="34" charset="0"/>
              <a:buChar char="•"/>
            </a:pPr>
            <a:r>
              <a:rPr lang="en-US" b="1" dirty="0">
                <a:solidFill>
                  <a:schemeClr val="accent6">
                    <a:lumMod val="50000"/>
                  </a:schemeClr>
                </a:solidFill>
              </a:rPr>
              <a:t>Dating violence </a:t>
            </a:r>
            <a:r>
              <a:rPr lang="en-US" dirty="0">
                <a:solidFill>
                  <a:schemeClr val="accent6">
                    <a:lumMod val="50000"/>
                  </a:schemeClr>
                </a:solidFill>
              </a:rPr>
              <a:t>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p>
          <a:p>
            <a:pPr>
              <a:buFont typeface="Arial" panose="020B0604020202020204" pitchFamily="34" charset="0"/>
              <a:buChar char="•"/>
            </a:pPr>
            <a:r>
              <a:rPr lang="en-US" dirty="0">
                <a:solidFill>
                  <a:schemeClr val="accent6">
                    <a:lumMod val="50000"/>
                  </a:schemeClr>
                </a:solidFill>
              </a:rPr>
              <a:t>For the purposes of this definition dating violence includes, but is not limited to, sexual or physical abuse or the threat of such abuse.  </a:t>
            </a:r>
          </a:p>
          <a:p>
            <a:pPr>
              <a:buFont typeface="Arial" panose="020B0604020202020204" pitchFamily="34" charset="0"/>
              <a:buChar char="•"/>
            </a:pPr>
            <a:r>
              <a:rPr lang="en-US" dirty="0">
                <a:solidFill>
                  <a:schemeClr val="accent6">
                    <a:lumMod val="50000"/>
                  </a:schemeClr>
                </a:solidFill>
              </a:rPr>
              <a:t>Dating violence does not include acts covered under the definition of domestic violence.</a:t>
            </a:r>
          </a:p>
          <a:p>
            <a:pPr marL="0" indent="0">
              <a:buNone/>
            </a:pPr>
            <a:endParaRPr lang="en-US" dirty="0">
              <a:solidFill>
                <a:schemeClr val="accent6">
                  <a:lumMod val="50000"/>
                </a:schemeClr>
              </a:solidFill>
            </a:endParaRPr>
          </a:p>
        </p:txBody>
      </p:sp>
      <p:sp>
        <p:nvSpPr>
          <p:cNvPr id="4" name="Slide Number Placeholder 3">
            <a:extLst>
              <a:ext uri="{FF2B5EF4-FFF2-40B4-BE49-F238E27FC236}">
                <a16:creationId xmlns:a16="http://schemas.microsoft.com/office/drawing/2014/main" id="{8F401346-2F66-4562-8F71-73F751D1A9BD}"/>
              </a:ext>
            </a:extLst>
          </p:cNvPr>
          <p:cNvSpPr>
            <a:spLocks noGrp="1"/>
          </p:cNvSpPr>
          <p:nvPr>
            <p:ph type="sldNum" sz="quarter" idx="12"/>
          </p:nvPr>
        </p:nvSpPr>
        <p:spPr/>
        <p:txBody>
          <a:bodyPr/>
          <a:lstStyle/>
          <a:p>
            <a:fld id="{25FB7523-2B6A-479B-BEC3-9B8263F8FE39}" type="slidenum">
              <a:rPr lang="en-US" smtClean="0"/>
              <a:t>10</a:t>
            </a:fld>
            <a:endParaRPr lang="en-US" dirty="0"/>
          </a:p>
        </p:txBody>
      </p:sp>
      <p:sp>
        <p:nvSpPr>
          <p:cNvPr id="7" name="Footer Placeholder 3">
            <a:extLst>
              <a:ext uri="{FF2B5EF4-FFF2-40B4-BE49-F238E27FC236}">
                <a16:creationId xmlns:a16="http://schemas.microsoft.com/office/drawing/2014/main" id="{750E617E-AFF7-4673-970D-7DD543D05961}"/>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06224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48A18-2D8F-47EF-A858-B968650D3B85}"/>
              </a:ext>
            </a:extLst>
          </p:cNvPr>
          <p:cNvSpPr>
            <a:spLocks noGrp="1"/>
          </p:cNvSpPr>
          <p:nvPr>
            <p:ph type="title"/>
          </p:nvPr>
        </p:nvSpPr>
        <p:spPr/>
        <p:txBody>
          <a:bodyPr/>
          <a:lstStyle/>
          <a:p>
            <a:r>
              <a:rPr lang="en-US" dirty="0"/>
              <a:t>Domestic Violence: Defined </a:t>
            </a:r>
          </a:p>
        </p:txBody>
      </p:sp>
      <p:sp>
        <p:nvSpPr>
          <p:cNvPr id="3" name="Content Placeholder 2">
            <a:extLst>
              <a:ext uri="{FF2B5EF4-FFF2-40B4-BE49-F238E27FC236}">
                <a16:creationId xmlns:a16="http://schemas.microsoft.com/office/drawing/2014/main" id="{1996D4ED-3706-44E6-A28A-65B484F7823E}"/>
              </a:ext>
            </a:extLst>
          </p:cNvPr>
          <p:cNvSpPr>
            <a:spLocks noGrp="1"/>
          </p:cNvSpPr>
          <p:nvPr>
            <p:ph idx="1"/>
          </p:nvPr>
        </p:nvSpPr>
        <p:spPr/>
        <p:txBody>
          <a:bodyPr>
            <a:normAutofit fontScale="92500"/>
          </a:bodyPr>
          <a:lstStyle/>
          <a:p>
            <a:pPr marL="0" indent="0">
              <a:buNone/>
            </a:pPr>
            <a:r>
              <a:rPr lang="en-US" b="1" dirty="0">
                <a:solidFill>
                  <a:schemeClr val="accent6">
                    <a:lumMod val="50000"/>
                  </a:schemeClr>
                </a:solidFill>
              </a:rPr>
              <a:t>Domestic violence </a:t>
            </a:r>
            <a:r>
              <a:rPr lang="en-US" dirty="0">
                <a:solidFill>
                  <a:schemeClr val="accent6">
                    <a:lumMod val="50000"/>
                  </a:schemeClr>
                </a:solidFill>
              </a:rPr>
              <a:t>is a felony or misdemeanor crime of violence committed: </a:t>
            </a:r>
          </a:p>
          <a:p>
            <a:pPr>
              <a:buFont typeface="Arial" panose="020B0604020202020204" pitchFamily="34" charset="0"/>
              <a:buChar char="•"/>
            </a:pPr>
            <a:r>
              <a:rPr lang="en-US" dirty="0">
                <a:solidFill>
                  <a:schemeClr val="accent6">
                    <a:lumMod val="50000"/>
                  </a:schemeClr>
                </a:solidFill>
              </a:rPr>
              <a:t>by a current or former spouse or intimate partner of the victim. </a:t>
            </a:r>
          </a:p>
          <a:p>
            <a:pPr>
              <a:buFont typeface="Arial" panose="020B0604020202020204" pitchFamily="34" charset="0"/>
              <a:buChar char="•"/>
            </a:pPr>
            <a:r>
              <a:rPr lang="en-US" dirty="0">
                <a:solidFill>
                  <a:schemeClr val="accent6">
                    <a:lumMod val="50000"/>
                  </a:schemeClr>
                </a:solidFill>
              </a:rPr>
              <a:t>by a person with whom the victim shares a child in common. </a:t>
            </a:r>
          </a:p>
          <a:p>
            <a:pPr>
              <a:buFont typeface="Arial" panose="020B0604020202020204" pitchFamily="34" charset="0"/>
              <a:buChar char="•"/>
            </a:pPr>
            <a:r>
              <a:rPr lang="en-US" dirty="0">
                <a:solidFill>
                  <a:schemeClr val="accent6">
                    <a:lumMod val="50000"/>
                  </a:schemeClr>
                </a:solidFill>
              </a:rPr>
              <a:t>by a person who is cohabitating with, or has cohabitated with, the victim as a spouse or intimate partner. </a:t>
            </a:r>
          </a:p>
          <a:p>
            <a:pPr>
              <a:buFont typeface="Arial" panose="020B0604020202020204" pitchFamily="34" charset="0"/>
              <a:buChar char="•"/>
            </a:pPr>
            <a:r>
              <a:rPr lang="en-US" dirty="0">
                <a:solidFill>
                  <a:schemeClr val="accent6">
                    <a:lumMod val="50000"/>
                  </a:schemeClr>
                </a:solidFill>
              </a:rPr>
              <a:t>by a person similarly situated to a spouse of the victim under the domestic or family violence laws of the jurisdiction in which the crime of violence occurred. </a:t>
            </a:r>
          </a:p>
          <a:p>
            <a:pPr>
              <a:buFont typeface="Arial" panose="020B0604020202020204" pitchFamily="34" charset="0"/>
              <a:buChar char="•"/>
            </a:pPr>
            <a:r>
              <a:rPr lang="en-US" dirty="0">
                <a:solidFill>
                  <a:schemeClr val="accent6">
                    <a:lumMod val="50000"/>
                  </a:schemeClr>
                </a:solidFill>
              </a:rPr>
              <a:t>by any other person against an adult or youth victim who is protected from that person’s acts under the domestic or family violence laws of the jurisdiction in which the crime of violence occurred. </a:t>
            </a:r>
          </a:p>
          <a:p>
            <a:pPr marL="0" indent="0">
              <a:buNone/>
            </a:pPr>
            <a:endParaRPr lang="en-US" dirty="0">
              <a:solidFill>
                <a:schemeClr val="accent6">
                  <a:lumMod val="50000"/>
                </a:schemeClr>
              </a:solidFill>
            </a:endParaRPr>
          </a:p>
        </p:txBody>
      </p:sp>
      <p:sp>
        <p:nvSpPr>
          <p:cNvPr id="4" name="Slide Number Placeholder 3">
            <a:extLst>
              <a:ext uri="{FF2B5EF4-FFF2-40B4-BE49-F238E27FC236}">
                <a16:creationId xmlns:a16="http://schemas.microsoft.com/office/drawing/2014/main" id="{D7D8EF0F-A43F-482E-ABF1-76AFA67A895C}"/>
              </a:ext>
            </a:extLst>
          </p:cNvPr>
          <p:cNvSpPr>
            <a:spLocks noGrp="1"/>
          </p:cNvSpPr>
          <p:nvPr>
            <p:ph type="sldNum" sz="quarter" idx="12"/>
          </p:nvPr>
        </p:nvSpPr>
        <p:spPr/>
        <p:txBody>
          <a:bodyPr/>
          <a:lstStyle/>
          <a:p>
            <a:fld id="{25FB7523-2B6A-479B-BEC3-9B8263F8FE39}" type="slidenum">
              <a:rPr lang="en-US" smtClean="0"/>
              <a:t>11</a:t>
            </a:fld>
            <a:endParaRPr lang="en-US" dirty="0"/>
          </a:p>
        </p:txBody>
      </p:sp>
      <p:sp>
        <p:nvSpPr>
          <p:cNvPr id="6" name="Footer Placeholder 3">
            <a:extLst>
              <a:ext uri="{FF2B5EF4-FFF2-40B4-BE49-F238E27FC236}">
                <a16:creationId xmlns:a16="http://schemas.microsoft.com/office/drawing/2014/main" id="{C61668E7-58A7-4D61-8492-EB7ECD235AB4}"/>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8426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35829-FE5A-4A05-AF90-73F1602FF88B}"/>
              </a:ext>
            </a:extLst>
          </p:cNvPr>
          <p:cNvSpPr>
            <a:spLocks noGrp="1"/>
          </p:cNvSpPr>
          <p:nvPr>
            <p:ph type="title"/>
          </p:nvPr>
        </p:nvSpPr>
        <p:spPr/>
        <p:txBody>
          <a:bodyPr/>
          <a:lstStyle/>
          <a:p>
            <a:r>
              <a:rPr lang="en-US" dirty="0"/>
              <a:t>Stalking: Defined </a:t>
            </a:r>
          </a:p>
        </p:txBody>
      </p:sp>
      <p:sp>
        <p:nvSpPr>
          <p:cNvPr id="3" name="Content Placeholder 2">
            <a:extLst>
              <a:ext uri="{FF2B5EF4-FFF2-40B4-BE49-F238E27FC236}">
                <a16:creationId xmlns:a16="http://schemas.microsoft.com/office/drawing/2014/main" id="{9C5A7504-26B2-4AFC-B4C5-5A6E3787978A}"/>
              </a:ext>
            </a:extLst>
          </p:cNvPr>
          <p:cNvSpPr>
            <a:spLocks noGrp="1"/>
          </p:cNvSpPr>
          <p:nvPr>
            <p:ph idx="1"/>
          </p:nvPr>
        </p:nvSpPr>
        <p:spPr/>
        <p:txBody>
          <a:bodyPr/>
          <a:lstStyle/>
          <a:p>
            <a:pPr>
              <a:buFont typeface="Arial" panose="020B0604020202020204" pitchFamily="34" charset="0"/>
              <a:buChar char="•"/>
            </a:pPr>
            <a:r>
              <a:rPr lang="en-US" sz="2200" b="1" dirty="0">
                <a:solidFill>
                  <a:schemeClr val="accent6">
                    <a:lumMod val="50000"/>
                  </a:schemeClr>
                </a:solidFill>
              </a:rPr>
              <a:t>Stalking</a:t>
            </a:r>
            <a:r>
              <a:rPr lang="en-US" sz="2200" dirty="0">
                <a:solidFill>
                  <a:schemeClr val="accent6">
                    <a:lumMod val="50000"/>
                  </a:schemeClr>
                </a:solidFill>
              </a:rPr>
              <a:t> is engaging in a course of conduct directed at a specific person that would cause a reasonable person to </a:t>
            </a:r>
          </a:p>
          <a:p>
            <a:pPr lvl="1">
              <a:buFont typeface="Arial" panose="020B0604020202020204" pitchFamily="34" charset="0"/>
              <a:buChar char="•"/>
            </a:pPr>
            <a:r>
              <a:rPr lang="en-US" sz="2200" dirty="0">
                <a:solidFill>
                  <a:schemeClr val="accent6">
                    <a:lumMod val="50000"/>
                  </a:schemeClr>
                </a:solidFill>
              </a:rPr>
              <a:t>fear for the person’s safety or the safety of others; or </a:t>
            </a:r>
          </a:p>
          <a:p>
            <a:pPr lvl="1">
              <a:buFont typeface="Arial" panose="020B0604020202020204" pitchFamily="34" charset="0"/>
              <a:buChar char="•"/>
            </a:pPr>
            <a:r>
              <a:rPr lang="en-US" sz="2200" dirty="0">
                <a:solidFill>
                  <a:schemeClr val="accent6">
                    <a:lumMod val="50000"/>
                  </a:schemeClr>
                </a:solidFill>
              </a:rPr>
              <a:t>suffer substantial emotional distress</a:t>
            </a:r>
          </a:p>
          <a:p>
            <a:endParaRPr lang="en-US" dirty="0">
              <a:solidFill>
                <a:schemeClr val="accent6">
                  <a:lumMod val="50000"/>
                </a:schemeClr>
              </a:solidFill>
            </a:endParaRPr>
          </a:p>
        </p:txBody>
      </p:sp>
      <p:sp>
        <p:nvSpPr>
          <p:cNvPr id="4" name="Slide Number Placeholder 3">
            <a:extLst>
              <a:ext uri="{FF2B5EF4-FFF2-40B4-BE49-F238E27FC236}">
                <a16:creationId xmlns:a16="http://schemas.microsoft.com/office/drawing/2014/main" id="{CEE1183D-60AF-4499-954C-07A77C129ADE}"/>
              </a:ext>
            </a:extLst>
          </p:cNvPr>
          <p:cNvSpPr>
            <a:spLocks noGrp="1"/>
          </p:cNvSpPr>
          <p:nvPr>
            <p:ph type="sldNum" sz="quarter" idx="12"/>
          </p:nvPr>
        </p:nvSpPr>
        <p:spPr/>
        <p:txBody>
          <a:bodyPr/>
          <a:lstStyle/>
          <a:p>
            <a:fld id="{25FB7523-2B6A-479B-BEC3-9B8263F8FE39}" type="slidenum">
              <a:rPr lang="en-US" smtClean="0"/>
              <a:t>12</a:t>
            </a:fld>
            <a:endParaRPr lang="en-US" dirty="0"/>
          </a:p>
        </p:txBody>
      </p:sp>
      <p:sp>
        <p:nvSpPr>
          <p:cNvPr id="6" name="Footer Placeholder 3">
            <a:extLst>
              <a:ext uri="{FF2B5EF4-FFF2-40B4-BE49-F238E27FC236}">
                <a16:creationId xmlns:a16="http://schemas.microsoft.com/office/drawing/2014/main" id="{2E1C0161-35DA-440C-8FCE-3CA689A6017A}"/>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161702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76800-D1F4-46EB-90A7-8CC56CFDB7A0}"/>
              </a:ext>
            </a:extLst>
          </p:cNvPr>
          <p:cNvSpPr>
            <a:spLocks noGrp="1"/>
          </p:cNvSpPr>
          <p:nvPr>
            <p:ph type="title"/>
          </p:nvPr>
        </p:nvSpPr>
        <p:spPr>
          <a:xfrm>
            <a:off x="655984" y="947920"/>
            <a:ext cx="9260384" cy="728480"/>
          </a:xfrm>
        </p:spPr>
        <p:txBody>
          <a:bodyPr/>
          <a:lstStyle/>
          <a:p>
            <a:r>
              <a:rPr lang="en-US" dirty="0"/>
              <a:t>Educational Program or Activity: Defined</a:t>
            </a:r>
          </a:p>
        </p:txBody>
      </p:sp>
      <p:sp>
        <p:nvSpPr>
          <p:cNvPr id="3" name="Content Placeholder 2">
            <a:extLst>
              <a:ext uri="{FF2B5EF4-FFF2-40B4-BE49-F238E27FC236}">
                <a16:creationId xmlns:a16="http://schemas.microsoft.com/office/drawing/2014/main" id="{DCB51B27-630F-4A44-8FB8-58DD0B4B8407}"/>
              </a:ext>
            </a:extLst>
          </p:cNvPr>
          <p:cNvSpPr>
            <a:spLocks noGrp="1"/>
          </p:cNvSpPr>
          <p:nvPr>
            <p:ph idx="1"/>
          </p:nvPr>
        </p:nvSpPr>
        <p:spPr/>
        <p:txBody>
          <a:bodyPr/>
          <a:lstStyle/>
          <a:p>
            <a:pPr>
              <a:buFont typeface="Arial" panose="020B0604020202020204" pitchFamily="34" charset="0"/>
              <a:buChar char="•"/>
            </a:pPr>
            <a:r>
              <a:rPr lang="en-US" sz="2200" dirty="0">
                <a:solidFill>
                  <a:schemeClr val="accent6">
                    <a:lumMod val="50000"/>
                  </a:schemeClr>
                </a:solidFill>
              </a:rPr>
              <a:t>Only includes incidents that occur in the United States on district-owned property or during district-sponsored activities such as educational trips organized by the district</a:t>
            </a:r>
          </a:p>
          <a:p>
            <a:pPr>
              <a:buFont typeface="Arial" panose="020B0604020202020204" pitchFamily="34" charset="0"/>
              <a:buChar char="•"/>
            </a:pPr>
            <a:r>
              <a:rPr lang="en-US" sz="2200" dirty="0">
                <a:solidFill>
                  <a:schemeClr val="accent6">
                    <a:lumMod val="50000"/>
                  </a:schemeClr>
                </a:solidFill>
              </a:rPr>
              <a:t>Includes locations, events, or circumstances over which the school exercised substantial control over both the respondent (alleged perpetrator) and the context in which the harassment occurred.</a:t>
            </a:r>
          </a:p>
          <a:p>
            <a:endParaRPr lang="en-US" dirty="0">
              <a:solidFill>
                <a:schemeClr val="accent6">
                  <a:lumMod val="50000"/>
                </a:schemeClr>
              </a:solidFill>
            </a:endParaRPr>
          </a:p>
        </p:txBody>
      </p:sp>
      <p:sp>
        <p:nvSpPr>
          <p:cNvPr id="4" name="Slide Number Placeholder 3">
            <a:extLst>
              <a:ext uri="{FF2B5EF4-FFF2-40B4-BE49-F238E27FC236}">
                <a16:creationId xmlns:a16="http://schemas.microsoft.com/office/drawing/2014/main" id="{CD3DDE74-32D7-4ACA-AA19-B559D71AA018}"/>
              </a:ext>
            </a:extLst>
          </p:cNvPr>
          <p:cNvSpPr>
            <a:spLocks noGrp="1"/>
          </p:cNvSpPr>
          <p:nvPr>
            <p:ph type="sldNum" sz="quarter" idx="12"/>
          </p:nvPr>
        </p:nvSpPr>
        <p:spPr/>
        <p:txBody>
          <a:bodyPr/>
          <a:lstStyle/>
          <a:p>
            <a:fld id="{25FB7523-2B6A-479B-BEC3-9B8263F8FE39}" type="slidenum">
              <a:rPr lang="en-US" smtClean="0"/>
              <a:t>13</a:t>
            </a:fld>
            <a:endParaRPr lang="en-US" dirty="0"/>
          </a:p>
        </p:txBody>
      </p:sp>
      <p:sp>
        <p:nvSpPr>
          <p:cNvPr id="6" name="Footer Placeholder 3">
            <a:extLst>
              <a:ext uri="{FF2B5EF4-FFF2-40B4-BE49-F238E27FC236}">
                <a16:creationId xmlns:a16="http://schemas.microsoft.com/office/drawing/2014/main" id="{4B87C371-CA4C-4630-A033-D002C0DFDE8C}"/>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276476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76800-D1F4-46EB-90A7-8CC56CFDB7A0}"/>
              </a:ext>
            </a:extLst>
          </p:cNvPr>
          <p:cNvSpPr>
            <a:spLocks noGrp="1"/>
          </p:cNvSpPr>
          <p:nvPr>
            <p:ph type="title"/>
          </p:nvPr>
        </p:nvSpPr>
        <p:spPr>
          <a:xfrm>
            <a:off x="655984" y="947920"/>
            <a:ext cx="9260384" cy="728480"/>
          </a:xfrm>
        </p:spPr>
        <p:txBody>
          <a:bodyPr/>
          <a:lstStyle/>
          <a:p>
            <a:r>
              <a:rPr lang="en-US" dirty="0"/>
              <a:t>Incidents Off School Grounds </a:t>
            </a:r>
          </a:p>
        </p:txBody>
      </p:sp>
      <p:sp>
        <p:nvSpPr>
          <p:cNvPr id="3" name="Content Placeholder 2">
            <a:extLst>
              <a:ext uri="{FF2B5EF4-FFF2-40B4-BE49-F238E27FC236}">
                <a16:creationId xmlns:a16="http://schemas.microsoft.com/office/drawing/2014/main" id="{DCB51B27-630F-4A44-8FB8-58DD0B4B8407}"/>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50000"/>
                  </a:schemeClr>
                </a:solidFill>
              </a:rPr>
              <a:t>Title IX obligations will extend to incidents that </a:t>
            </a:r>
            <a:r>
              <a:rPr lang="en-US" b="1" u="sng" dirty="0">
                <a:solidFill>
                  <a:schemeClr val="accent6">
                    <a:lumMod val="50000"/>
                  </a:schemeClr>
                </a:solidFill>
              </a:rPr>
              <a:t>do not occur in the school building</a:t>
            </a:r>
            <a:r>
              <a:rPr lang="en-US" b="1" dirty="0">
                <a:solidFill>
                  <a:schemeClr val="accent6">
                    <a:lumMod val="50000"/>
                  </a:schemeClr>
                </a:solidFill>
              </a:rPr>
              <a:t> </a:t>
            </a:r>
            <a:r>
              <a:rPr lang="en-US" dirty="0">
                <a:solidFill>
                  <a:schemeClr val="accent6">
                    <a:lumMod val="50000"/>
                  </a:schemeClr>
                </a:solidFill>
              </a:rPr>
              <a:t>if: </a:t>
            </a:r>
          </a:p>
          <a:p>
            <a:pPr marL="800100" lvl="1" indent="-342900">
              <a:buFont typeface="+mj-lt"/>
              <a:buAutoNum type="arabicPeriod"/>
            </a:pPr>
            <a:r>
              <a:rPr lang="en-US" sz="1800" dirty="0">
                <a:solidFill>
                  <a:schemeClr val="accent6">
                    <a:lumMod val="50000"/>
                  </a:schemeClr>
                </a:solidFill>
              </a:rPr>
              <a:t>The incident occurs as part of the school’s operations. 20 U.S.C. 1687; 34 CFR 106.2 (h); or</a:t>
            </a:r>
          </a:p>
          <a:p>
            <a:pPr marL="800100" lvl="1" indent="-342900">
              <a:buFont typeface="+mj-lt"/>
              <a:buAutoNum type="arabicPeriod"/>
            </a:pPr>
            <a:r>
              <a:rPr lang="en-US" sz="1800" dirty="0">
                <a:solidFill>
                  <a:schemeClr val="accent6">
                    <a:lumMod val="50000"/>
                  </a:schemeClr>
                </a:solidFill>
              </a:rPr>
              <a:t>The school exercised substantial control over the respondent (alleged perpetrator) and the context of the alleged sexual harassment that occurred off of school grounds; or </a:t>
            </a:r>
          </a:p>
          <a:p>
            <a:pPr marL="800100" lvl="1" indent="-342900">
              <a:buFont typeface="+mj-lt"/>
              <a:buAutoNum type="arabicPeriod"/>
            </a:pPr>
            <a:r>
              <a:rPr lang="en-US" sz="1800" dirty="0">
                <a:solidFill>
                  <a:schemeClr val="accent6">
                    <a:lumMod val="50000"/>
                  </a:schemeClr>
                </a:solidFill>
              </a:rPr>
              <a:t>If the incident occurred at an off-campus building owned or controlled by a student organization recognized by a postsecondary institution </a:t>
            </a:r>
          </a:p>
          <a:p>
            <a:endParaRPr lang="en-US" dirty="0">
              <a:solidFill>
                <a:schemeClr val="accent6">
                  <a:lumMod val="50000"/>
                </a:schemeClr>
              </a:solidFill>
            </a:endParaRPr>
          </a:p>
        </p:txBody>
      </p:sp>
      <p:sp>
        <p:nvSpPr>
          <p:cNvPr id="4" name="Slide Number Placeholder 3">
            <a:extLst>
              <a:ext uri="{FF2B5EF4-FFF2-40B4-BE49-F238E27FC236}">
                <a16:creationId xmlns:a16="http://schemas.microsoft.com/office/drawing/2014/main" id="{CD3DDE74-32D7-4ACA-AA19-B559D71AA018}"/>
              </a:ext>
            </a:extLst>
          </p:cNvPr>
          <p:cNvSpPr>
            <a:spLocks noGrp="1"/>
          </p:cNvSpPr>
          <p:nvPr>
            <p:ph type="sldNum" sz="quarter" idx="12"/>
          </p:nvPr>
        </p:nvSpPr>
        <p:spPr/>
        <p:txBody>
          <a:bodyPr/>
          <a:lstStyle/>
          <a:p>
            <a:fld id="{25FB7523-2B6A-479B-BEC3-9B8263F8FE39}" type="slidenum">
              <a:rPr lang="en-US" smtClean="0"/>
              <a:t>14</a:t>
            </a:fld>
            <a:endParaRPr lang="en-US" dirty="0"/>
          </a:p>
        </p:txBody>
      </p:sp>
      <p:sp>
        <p:nvSpPr>
          <p:cNvPr id="6" name="Footer Placeholder 3">
            <a:extLst>
              <a:ext uri="{FF2B5EF4-FFF2-40B4-BE49-F238E27FC236}">
                <a16:creationId xmlns:a16="http://schemas.microsoft.com/office/drawing/2014/main" id="{E1E52CC3-8CD6-4F90-BEFA-9AF8ACE8F575}"/>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656526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DDF1-8BAA-44F9-A177-644C04726032}"/>
              </a:ext>
            </a:extLst>
          </p:cNvPr>
          <p:cNvSpPr>
            <a:spLocks noGrp="1"/>
          </p:cNvSpPr>
          <p:nvPr>
            <p:ph type="title"/>
          </p:nvPr>
        </p:nvSpPr>
        <p:spPr/>
        <p:txBody>
          <a:bodyPr/>
          <a:lstStyle/>
          <a:p>
            <a:r>
              <a:rPr lang="en-US" dirty="0"/>
              <a:t>Reminder </a:t>
            </a:r>
          </a:p>
        </p:txBody>
      </p:sp>
      <p:sp>
        <p:nvSpPr>
          <p:cNvPr id="3" name="Content Placeholder 2">
            <a:extLst>
              <a:ext uri="{FF2B5EF4-FFF2-40B4-BE49-F238E27FC236}">
                <a16:creationId xmlns:a16="http://schemas.microsoft.com/office/drawing/2014/main" id="{CB8627F0-A75C-4D2B-A70E-067EB0E8FACF}"/>
              </a:ext>
            </a:extLst>
          </p:cNvPr>
          <p:cNvSpPr>
            <a:spLocks noGrp="1"/>
          </p:cNvSpPr>
          <p:nvPr>
            <p:ph idx="1"/>
          </p:nvPr>
        </p:nvSpPr>
        <p:spPr/>
        <p:txBody>
          <a:bodyPr>
            <a:normAutofit lnSpcReduction="10000"/>
          </a:bodyPr>
          <a:lstStyle/>
          <a:p>
            <a:pPr>
              <a:buFont typeface="Arial" panose="020B0604020202020204" pitchFamily="34" charset="0"/>
              <a:buChar char="•"/>
            </a:pPr>
            <a:r>
              <a:rPr lang="en-US" sz="2200" dirty="0">
                <a:solidFill>
                  <a:schemeClr val="accent6">
                    <a:lumMod val="50000"/>
                  </a:schemeClr>
                </a:solidFill>
              </a:rPr>
              <a:t>The regulations do not limit a school from addressing conduct outside of the previous definitions</a:t>
            </a:r>
          </a:p>
          <a:p>
            <a:pPr>
              <a:buFont typeface="Arial" panose="020B0604020202020204" pitchFamily="34" charset="0"/>
              <a:buChar char="•"/>
            </a:pPr>
            <a:r>
              <a:rPr lang="en-US" sz="2200" dirty="0">
                <a:solidFill>
                  <a:schemeClr val="accent6">
                    <a:lumMod val="50000"/>
                  </a:schemeClr>
                </a:solidFill>
              </a:rPr>
              <a:t>A school can and should ensure that even when an incident does not meet the definition of sexual harassment under Title IX, there are no other laws or school policies/student handbook violations </a:t>
            </a:r>
          </a:p>
          <a:p>
            <a:pPr lvl="1">
              <a:buFont typeface="Arial" panose="020B0604020202020204" pitchFamily="34" charset="0"/>
              <a:buChar char="•"/>
            </a:pPr>
            <a:r>
              <a:rPr lang="en-US" sz="2200" dirty="0">
                <a:solidFill>
                  <a:schemeClr val="accent6">
                    <a:lumMod val="50000"/>
                  </a:schemeClr>
                </a:solidFill>
              </a:rPr>
              <a:t>Bullying </a:t>
            </a:r>
          </a:p>
          <a:p>
            <a:pPr lvl="1">
              <a:buFont typeface="Arial" panose="020B0604020202020204" pitchFamily="34" charset="0"/>
              <a:buChar char="•"/>
            </a:pPr>
            <a:r>
              <a:rPr lang="en-US" sz="2200" dirty="0">
                <a:solidFill>
                  <a:schemeClr val="accent6">
                    <a:lumMod val="50000"/>
                  </a:schemeClr>
                </a:solidFill>
              </a:rPr>
              <a:t>Other Level 1, 2, 3 etc. offense </a:t>
            </a:r>
          </a:p>
          <a:p>
            <a:pPr lvl="1">
              <a:buFont typeface="Arial" panose="020B0604020202020204" pitchFamily="34" charset="0"/>
              <a:buChar char="•"/>
            </a:pPr>
            <a:r>
              <a:rPr lang="en-US" sz="2200" dirty="0">
                <a:solidFill>
                  <a:schemeClr val="accent6">
                    <a:lumMod val="50000"/>
                  </a:schemeClr>
                </a:solidFill>
              </a:rPr>
              <a:t>Misconduct </a:t>
            </a:r>
          </a:p>
          <a:p>
            <a:endParaRPr lang="en-US" dirty="0">
              <a:solidFill>
                <a:schemeClr val="accent6">
                  <a:lumMod val="50000"/>
                </a:schemeClr>
              </a:solidFill>
            </a:endParaRPr>
          </a:p>
        </p:txBody>
      </p:sp>
      <p:sp>
        <p:nvSpPr>
          <p:cNvPr id="4" name="Slide Number Placeholder 3">
            <a:extLst>
              <a:ext uri="{FF2B5EF4-FFF2-40B4-BE49-F238E27FC236}">
                <a16:creationId xmlns:a16="http://schemas.microsoft.com/office/drawing/2014/main" id="{5BAEE4EE-198A-4523-B95A-41DDDD97B22C}"/>
              </a:ext>
            </a:extLst>
          </p:cNvPr>
          <p:cNvSpPr>
            <a:spLocks noGrp="1"/>
          </p:cNvSpPr>
          <p:nvPr>
            <p:ph type="sldNum" sz="quarter" idx="12"/>
          </p:nvPr>
        </p:nvSpPr>
        <p:spPr/>
        <p:txBody>
          <a:bodyPr/>
          <a:lstStyle/>
          <a:p>
            <a:fld id="{25FB7523-2B6A-479B-BEC3-9B8263F8FE39}" type="slidenum">
              <a:rPr lang="en-US" smtClean="0"/>
              <a:t>15</a:t>
            </a:fld>
            <a:endParaRPr lang="en-US" dirty="0"/>
          </a:p>
        </p:txBody>
      </p:sp>
      <p:sp>
        <p:nvSpPr>
          <p:cNvPr id="6" name="Footer Placeholder 3">
            <a:extLst>
              <a:ext uri="{FF2B5EF4-FFF2-40B4-BE49-F238E27FC236}">
                <a16:creationId xmlns:a16="http://schemas.microsoft.com/office/drawing/2014/main" id="{CD6076AC-062E-45CE-B3C0-A2578969E75F}"/>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94367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CC227-333E-4200-934B-2E11DB85C552}"/>
              </a:ext>
            </a:extLst>
          </p:cNvPr>
          <p:cNvSpPr>
            <a:spLocks noGrp="1"/>
          </p:cNvSpPr>
          <p:nvPr>
            <p:ph type="title"/>
          </p:nvPr>
        </p:nvSpPr>
        <p:spPr/>
        <p:txBody>
          <a:bodyPr/>
          <a:lstStyle/>
          <a:p>
            <a:r>
              <a:rPr lang="en-US" dirty="0"/>
              <a:t>Response to Sexual Harassment </a:t>
            </a:r>
          </a:p>
        </p:txBody>
      </p:sp>
      <p:sp>
        <p:nvSpPr>
          <p:cNvPr id="3" name="Content Placeholder 2">
            <a:extLst>
              <a:ext uri="{FF2B5EF4-FFF2-40B4-BE49-F238E27FC236}">
                <a16:creationId xmlns:a16="http://schemas.microsoft.com/office/drawing/2014/main" id="{16E76B09-F65E-4A68-9F82-339E5E968A7D}"/>
              </a:ext>
            </a:extLst>
          </p:cNvPr>
          <p:cNvSpPr>
            <a:spLocks noGrp="1"/>
          </p:cNvSpPr>
          <p:nvPr>
            <p:ph idx="1"/>
          </p:nvPr>
        </p:nvSpPr>
        <p:spPr/>
        <p:txBody>
          <a:bodyPr>
            <a:normAutofit/>
          </a:bodyPr>
          <a:lstStyle/>
          <a:p>
            <a:pPr>
              <a:buFont typeface="Arial" panose="020B0604020202020204" pitchFamily="34" charset="0"/>
              <a:buChar char="•"/>
            </a:pPr>
            <a:r>
              <a:rPr lang="en-US" dirty="0">
                <a:solidFill>
                  <a:schemeClr val="accent6">
                    <a:lumMod val="50000"/>
                  </a:schemeClr>
                </a:solidFill>
              </a:rPr>
              <a:t>A school with actual knowledge of sexual harassment in an education program or activity of the recipient against a person in the United States, </a:t>
            </a:r>
            <a:r>
              <a:rPr lang="en-US" b="1" i="1" dirty="0">
                <a:solidFill>
                  <a:schemeClr val="accent6">
                    <a:lumMod val="50000"/>
                  </a:schemeClr>
                </a:solidFill>
              </a:rPr>
              <a:t>must respond promptly in a manner that is not deliberately indifferent</a:t>
            </a:r>
            <a:r>
              <a:rPr lang="en-US" dirty="0">
                <a:solidFill>
                  <a:schemeClr val="accent6">
                    <a:lumMod val="50000"/>
                  </a:schemeClr>
                </a:solidFill>
              </a:rPr>
              <a:t>. </a:t>
            </a:r>
          </a:p>
          <a:p>
            <a:pPr>
              <a:buFont typeface="Arial" panose="020B0604020202020204" pitchFamily="34" charset="0"/>
              <a:buChar char="•"/>
            </a:pPr>
            <a:r>
              <a:rPr lang="en-US" dirty="0">
                <a:solidFill>
                  <a:schemeClr val="accent6">
                    <a:lumMod val="50000"/>
                  </a:schemeClr>
                </a:solidFill>
              </a:rPr>
              <a:t>Actual knowledge is notice of sexual harassment or allegations of sexual harassment to a recipient’s Title IX Coordinator or any official of the School who has authority to institute corrective measures or an </a:t>
            </a:r>
            <a:r>
              <a:rPr lang="en-US" b="1" dirty="0">
                <a:solidFill>
                  <a:schemeClr val="accent6">
                    <a:lumMod val="50000"/>
                  </a:schemeClr>
                </a:solidFill>
              </a:rPr>
              <a:t>any employee of the school</a:t>
            </a:r>
            <a:endParaRPr lang="en-US" dirty="0">
              <a:solidFill>
                <a:schemeClr val="accent6">
                  <a:lumMod val="50000"/>
                </a:schemeClr>
              </a:solidFill>
            </a:endParaRPr>
          </a:p>
        </p:txBody>
      </p:sp>
      <p:sp>
        <p:nvSpPr>
          <p:cNvPr id="4" name="Slide Number Placeholder 3">
            <a:extLst>
              <a:ext uri="{FF2B5EF4-FFF2-40B4-BE49-F238E27FC236}">
                <a16:creationId xmlns:a16="http://schemas.microsoft.com/office/drawing/2014/main" id="{98850EB1-0745-4DF7-812B-7D7AA588E830}"/>
              </a:ext>
            </a:extLst>
          </p:cNvPr>
          <p:cNvSpPr>
            <a:spLocks noGrp="1"/>
          </p:cNvSpPr>
          <p:nvPr>
            <p:ph type="sldNum" sz="quarter" idx="12"/>
          </p:nvPr>
        </p:nvSpPr>
        <p:spPr/>
        <p:txBody>
          <a:bodyPr/>
          <a:lstStyle/>
          <a:p>
            <a:fld id="{25FB7523-2B6A-479B-BEC3-9B8263F8FE39}" type="slidenum">
              <a:rPr lang="en-US" smtClean="0"/>
              <a:t>16</a:t>
            </a:fld>
            <a:endParaRPr lang="en-US" dirty="0"/>
          </a:p>
        </p:txBody>
      </p:sp>
      <p:sp>
        <p:nvSpPr>
          <p:cNvPr id="6" name="Footer Placeholder 3">
            <a:extLst>
              <a:ext uri="{FF2B5EF4-FFF2-40B4-BE49-F238E27FC236}">
                <a16:creationId xmlns:a16="http://schemas.microsoft.com/office/drawing/2014/main" id="{45C96A93-CE57-415A-B17E-9A73DCD4E0D5}"/>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419105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67B7-0D52-4311-A0C8-F515AC83235F}"/>
              </a:ext>
            </a:extLst>
          </p:cNvPr>
          <p:cNvSpPr>
            <a:spLocks noGrp="1"/>
          </p:cNvSpPr>
          <p:nvPr>
            <p:ph type="title"/>
          </p:nvPr>
        </p:nvSpPr>
        <p:spPr/>
        <p:txBody>
          <a:bodyPr/>
          <a:lstStyle/>
          <a:p>
            <a:r>
              <a:rPr lang="en-US" dirty="0"/>
              <a:t>School Liability </a:t>
            </a:r>
          </a:p>
        </p:txBody>
      </p:sp>
      <p:sp>
        <p:nvSpPr>
          <p:cNvPr id="3" name="Content Placeholder 2">
            <a:extLst>
              <a:ext uri="{FF2B5EF4-FFF2-40B4-BE49-F238E27FC236}">
                <a16:creationId xmlns:a16="http://schemas.microsoft.com/office/drawing/2014/main" id="{2EB62116-33BA-4B3F-89DC-6265BFEB77E9}"/>
              </a:ext>
            </a:extLst>
          </p:cNvPr>
          <p:cNvSpPr>
            <a:spLocks noGrp="1"/>
          </p:cNvSpPr>
          <p:nvPr>
            <p:ph idx="1"/>
          </p:nvPr>
        </p:nvSpPr>
        <p:spPr/>
        <p:txBody>
          <a:bodyPr/>
          <a:lstStyle/>
          <a:p>
            <a:r>
              <a:rPr lang="en-US" dirty="0">
                <a:solidFill>
                  <a:schemeClr val="accent6">
                    <a:lumMod val="50000"/>
                  </a:schemeClr>
                </a:solidFill>
              </a:rPr>
              <a:t>A school will be found liable under Title IX if the school had actual knowledge of the incident and was deliberately indifferent in its response </a:t>
            </a:r>
          </a:p>
          <a:p>
            <a:pPr lvl="1"/>
            <a:r>
              <a:rPr lang="en-US" dirty="0">
                <a:solidFill>
                  <a:schemeClr val="accent6">
                    <a:lumMod val="50000"/>
                  </a:schemeClr>
                </a:solidFill>
              </a:rPr>
              <a:t>Deliberate Indifference: A school acts with deliberate indifference only when it responds to sexual harassment in a manner that is clearly unreasonable in light of the known circumstances</a:t>
            </a:r>
          </a:p>
          <a:p>
            <a:pPr lvl="1"/>
            <a:r>
              <a:rPr lang="en-US" dirty="0">
                <a:solidFill>
                  <a:schemeClr val="accent6">
                    <a:lumMod val="50000"/>
                  </a:schemeClr>
                </a:solidFill>
              </a:rPr>
              <a:t>A school who acts with deliberate indifference when they have actual knowledge will be found to commit intentional discrimination </a:t>
            </a:r>
          </a:p>
          <a:p>
            <a:pPr marL="457200" lvl="1" indent="0">
              <a:buNone/>
            </a:pPr>
            <a:endParaRPr lang="en-US" dirty="0">
              <a:solidFill>
                <a:schemeClr val="accent6">
                  <a:lumMod val="50000"/>
                </a:schemeClr>
              </a:solidFill>
            </a:endParaRPr>
          </a:p>
        </p:txBody>
      </p:sp>
      <p:sp>
        <p:nvSpPr>
          <p:cNvPr id="5" name="Slide Number Placeholder 4">
            <a:extLst>
              <a:ext uri="{FF2B5EF4-FFF2-40B4-BE49-F238E27FC236}">
                <a16:creationId xmlns:a16="http://schemas.microsoft.com/office/drawing/2014/main" id="{4CF2CF60-70AC-4983-BF5C-4D7FD59A2B10}"/>
              </a:ext>
            </a:extLst>
          </p:cNvPr>
          <p:cNvSpPr>
            <a:spLocks noGrp="1"/>
          </p:cNvSpPr>
          <p:nvPr>
            <p:ph type="sldNum" sz="quarter" idx="12"/>
          </p:nvPr>
        </p:nvSpPr>
        <p:spPr/>
        <p:txBody>
          <a:bodyPr/>
          <a:lstStyle/>
          <a:p>
            <a:fld id="{25FB7523-2B6A-479B-BEC3-9B8263F8FE39}" type="slidenum">
              <a:rPr lang="en-US" smtClean="0"/>
              <a:t>17</a:t>
            </a:fld>
            <a:endParaRPr lang="en-US" dirty="0"/>
          </a:p>
        </p:txBody>
      </p:sp>
      <p:sp>
        <p:nvSpPr>
          <p:cNvPr id="6" name="Footer Placeholder 3">
            <a:extLst>
              <a:ext uri="{FF2B5EF4-FFF2-40B4-BE49-F238E27FC236}">
                <a16:creationId xmlns:a16="http://schemas.microsoft.com/office/drawing/2014/main" id="{FA9D381A-AF60-40B1-AB0F-0540AD25CA4F}"/>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599022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D990-D787-44D8-BDA7-21CCA401BE3D}"/>
              </a:ext>
            </a:extLst>
          </p:cNvPr>
          <p:cNvSpPr>
            <a:spLocks noGrp="1"/>
          </p:cNvSpPr>
          <p:nvPr>
            <p:ph type="title"/>
          </p:nvPr>
        </p:nvSpPr>
        <p:spPr>
          <a:xfrm>
            <a:off x="839788" y="457200"/>
            <a:ext cx="11116238" cy="1600200"/>
          </a:xfrm>
        </p:spPr>
        <p:txBody>
          <a:bodyPr/>
          <a:lstStyle/>
          <a:p>
            <a:r>
              <a:rPr lang="en-US" dirty="0"/>
              <a:t>Title IX: Personnel </a:t>
            </a:r>
          </a:p>
        </p:txBody>
      </p:sp>
      <p:graphicFrame>
        <p:nvGraphicFramePr>
          <p:cNvPr id="4" name="Content Placeholder 5">
            <a:extLst>
              <a:ext uri="{FF2B5EF4-FFF2-40B4-BE49-F238E27FC236}">
                <a16:creationId xmlns:a16="http://schemas.microsoft.com/office/drawing/2014/main" id="{1F59C84E-B885-4401-8192-92551DE4C4E6}"/>
              </a:ext>
            </a:extLst>
          </p:cNvPr>
          <p:cNvGraphicFramePr>
            <a:graphicFrameLocks noGrp="1"/>
          </p:cNvGraphicFramePr>
          <p:nvPr>
            <p:ph type="pic" idx="1"/>
            <p:extLst>
              <p:ext uri="{D42A27DB-BD31-4B8C-83A1-F6EECF244321}">
                <p14:modId xmlns:p14="http://schemas.microsoft.com/office/powerpoint/2010/main" val="1337418786"/>
              </p:ext>
            </p:extLst>
          </p:nvPr>
        </p:nvGraphicFramePr>
        <p:xfrm>
          <a:off x="6096000" y="933319"/>
          <a:ext cx="5836067" cy="4464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a:extLst>
              <a:ext uri="{FF2B5EF4-FFF2-40B4-BE49-F238E27FC236}">
                <a16:creationId xmlns:a16="http://schemas.microsoft.com/office/drawing/2014/main" id="{6BBC5FB3-8A2D-463C-B819-AA10AB1D30BF}"/>
              </a:ext>
            </a:extLst>
          </p:cNvPr>
          <p:cNvSpPr>
            <a:spLocks noGrp="1"/>
          </p:cNvSpPr>
          <p:nvPr>
            <p:ph type="body" sz="half" idx="2"/>
          </p:nvPr>
        </p:nvSpPr>
        <p:spPr>
          <a:xfrm>
            <a:off x="625151" y="2072081"/>
            <a:ext cx="4389015" cy="2957119"/>
          </a:xfrm>
        </p:spPr>
        <p:txBody>
          <a:bodyPr>
            <a:normAutofit/>
          </a:bodyPr>
          <a:lstStyle/>
          <a:p>
            <a:pPr marL="285750" indent="-285750">
              <a:buFont typeface="Arial" panose="020B0604020202020204" pitchFamily="34" charset="0"/>
              <a:buChar char="•"/>
            </a:pPr>
            <a:endParaRPr lang="en-US" sz="2000" dirty="0">
              <a:solidFill>
                <a:schemeClr val="bg1"/>
              </a:solidFill>
            </a:endParaRPr>
          </a:p>
          <a:p>
            <a:pPr marL="285750" indent="-285750">
              <a:buFont typeface="Arial" panose="020B0604020202020204" pitchFamily="34" charset="0"/>
              <a:buChar char="•"/>
            </a:pPr>
            <a:r>
              <a:rPr lang="en-US" sz="2000" dirty="0">
                <a:solidFill>
                  <a:schemeClr val="bg1"/>
                </a:solidFill>
              </a:rPr>
              <a:t>These roles must be filled by different individuals </a:t>
            </a:r>
          </a:p>
          <a:p>
            <a:pPr marL="285750" indent="-285750">
              <a:buFont typeface="Arial" panose="020B0604020202020204" pitchFamily="34" charset="0"/>
              <a:buChar char="•"/>
            </a:pPr>
            <a:r>
              <a:rPr lang="en-US" sz="2000" dirty="0">
                <a:solidFill>
                  <a:schemeClr val="bg1"/>
                </a:solidFill>
              </a:rPr>
              <a:t>Designated Title IX Personnel dealing with a complaint must be free of conflicts of interest regarding parties to the complaint</a:t>
            </a:r>
          </a:p>
        </p:txBody>
      </p:sp>
      <p:sp>
        <p:nvSpPr>
          <p:cNvPr id="3" name="Slide Number Placeholder 2">
            <a:extLst>
              <a:ext uri="{FF2B5EF4-FFF2-40B4-BE49-F238E27FC236}">
                <a16:creationId xmlns:a16="http://schemas.microsoft.com/office/drawing/2014/main" id="{8CF02E6A-0BA0-494F-A328-16F4B70AC4E2}"/>
              </a:ext>
            </a:extLst>
          </p:cNvPr>
          <p:cNvSpPr>
            <a:spLocks noGrp="1"/>
          </p:cNvSpPr>
          <p:nvPr>
            <p:ph type="sldNum" sz="quarter" idx="12"/>
          </p:nvPr>
        </p:nvSpPr>
        <p:spPr/>
        <p:txBody>
          <a:bodyPr/>
          <a:lstStyle/>
          <a:p>
            <a:fld id="{25FB7523-2B6A-479B-BEC3-9B8263F8FE39}" type="slidenum">
              <a:rPr lang="en-US" smtClean="0"/>
              <a:t>18</a:t>
            </a:fld>
            <a:endParaRPr lang="en-US" dirty="0"/>
          </a:p>
        </p:txBody>
      </p:sp>
      <p:sp>
        <p:nvSpPr>
          <p:cNvPr id="9" name="Footer Placeholder 3">
            <a:extLst>
              <a:ext uri="{FF2B5EF4-FFF2-40B4-BE49-F238E27FC236}">
                <a16:creationId xmlns:a16="http://schemas.microsoft.com/office/drawing/2014/main" id="{A1C48F8C-4778-4618-B1A9-133BAC44D11F}"/>
              </a:ext>
            </a:extLst>
          </p:cNvPr>
          <p:cNvSpPr>
            <a:spLocks noGrp="1"/>
          </p:cNvSpPr>
          <p:nvPr>
            <p:ph type="ftr" sz="quarter" idx="11"/>
          </p:nvPr>
        </p:nvSpPr>
        <p:spPr>
          <a:xfrm>
            <a:off x="2474844" y="6391839"/>
            <a:ext cx="8189842" cy="304801"/>
          </a:xfrm>
        </p:spPr>
        <p:txBody>
          <a:bodyPr/>
          <a:lstStyle/>
          <a:p>
            <a:r>
              <a:rPr lang="en-US" sz="1200" dirty="0">
                <a:solidFill>
                  <a:schemeClr val="tx1">
                    <a:lumMod val="75000"/>
                  </a:schemeClr>
                </a:solidFill>
              </a:rPr>
              <a:t>© </a:t>
            </a:r>
            <a:r>
              <a:rPr lang="en-US" sz="1200" dirty="0" err="1">
                <a:solidFill>
                  <a:schemeClr val="tx1">
                    <a:lumMod val="75000"/>
                  </a:schemeClr>
                </a:solidFill>
              </a:rPr>
              <a:t>WBK</a:t>
            </a:r>
            <a:r>
              <a:rPr lang="en-US" sz="1200"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489703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0966-9C97-40B2-AAFB-F8B512DBF3B6}"/>
              </a:ext>
            </a:extLst>
          </p:cNvPr>
          <p:cNvSpPr>
            <a:spLocks noGrp="1"/>
          </p:cNvSpPr>
          <p:nvPr>
            <p:ph type="title"/>
          </p:nvPr>
        </p:nvSpPr>
        <p:spPr/>
        <p:txBody>
          <a:bodyPr/>
          <a:lstStyle/>
          <a:p>
            <a:r>
              <a:rPr lang="en-US" dirty="0"/>
              <a:t>How to Report Sexual Harassment </a:t>
            </a:r>
          </a:p>
        </p:txBody>
      </p:sp>
      <p:sp>
        <p:nvSpPr>
          <p:cNvPr id="3" name="Content Placeholder 2">
            <a:extLst>
              <a:ext uri="{FF2B5EF4-FFF2-40B4-BE49-F238E27FC236}">
                <a16:creationId xmlns:a16="http://schemas.microsoft.com/office/drawing/2014/main" id="{B10C57D2-BD08-4D98-9741-E0D99804AB2F}"/>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50000"/>
                  </a:schemeClr>
                </a:solidFill>
              </a:rPr>
              <a:t>School Policy must provide guidelines for how to report incidents of Sexual Harassment </a:t>
            </a:r>
          </a:p>
          <a:p>
            <a:pPr lvl="1">
              <a:buFont typeface="Arial" panose="020B0604020202020204" pitchFamily="34" charset="0"/>
              <a:buChar char="•"/>
            </a:pPr>
            <a:r>
              <a:rPr lang="en-US" dirty="0">
                <a:solidFill>
                  <a:schemeClr val="accent6">
                    <a:lumMod val="50000"/>
                  </a:schemeClr>
                </a:solidFill>
              </a:rPr>
              <a:t>Note: failure to follow exact guidelines does not free school of obligations </a:t>
            </a:r>
          </a:p>
          <a:p>
            <a:pPr>
              <a:buFont typeface="Arial" panose="020B0604020202020204" pitchFamily="34" charset="0"/>
              <a:buChar char="•"/>
            </a:pPr>
            <a:r>
              <a:rPr lang="en-US" dirty="0">
                <a:solidFill>
                  <a:schemeClr val="accent6">
                    <a:lumMod val="50000"/>
                  </a:schemeClr>
                </a:solidFill>
              </a:rPr>
              <a:t>Public Website must contain the name and contact information for the Title IX Coordinator</a:t>
            </a:r>
          </a:p>
          <a:p>
            <a:pPr>
              <a:buFont typeface="Arial" panose="020B0604020202020204" pitchFamily="34" charset="0"/>
              <a:buChar char="•"/>
            </a:pPr>
            <a:r>
              <a:rPr lang="en-US" dirty="0">
                <a:solidFill>
                  <a:schemeClr val="accent6">
                    <a:lumMod val="50000"/>
                  </a:schemeClr>
                </a:solidFill>
              </a:rPr>
              <a:t>District Policy must be published on school website and within code of student conduct/code of employee conduct </a:t>
            </a:r>
          </a:p>
          <a:p>
            <a:pPr>
              <a:buFont typeface="Arial" panose="020B0604020202020204" pitchFamily="34" charset="0"/>
              <a:buChar char="•"/>
            </a:pPr>
            <a:r>
              <a:rPr lang="en-US" dirty="0">
                <a:solidFill>
                  <a:schemeClr val="accent6">
                    <a:lumMod val="50000"/>
                  </a:schemeClr>
                </a:solidFill>
              </a:rPr>
              <a:t>These should be provided and accessible to all who are entitled to Notice of Provisions</a:t>
            </a:r>
          </a:p>
          <a:p>
            <a:pPr lvl="1">
              <a:buFont typeface="Arial" panose="020B0604020202020204" pitchFamily="34" charset="0"/>
              <a:buChar char="•"/>
            </a:pPr>
            <a:r>
              <a:rPr lang="en-US" dirty="0">
                <a:solidFill>
                  <a:schemeClr val="accent6">
                    <a:lumMod val="50000"/>
                  </a:schemeClr>
                </a:solidFill>
              </a:rPr>
              <a:t>Students, Employees, Contractors, Parents, etc. </a:t>
            </a:r>
          </a:p>
        </p:txBody>
      </p:sp>
      <p:sp>
        <p:nvSpPr>
          <p:cNvPr id="4" name="Slide Number Placeholder 3">
            <a:extLst>
              <a:ext uri="{FF2B5EF4-FFF2-40B4-BE49-F238E27FC236}">
                <a16:creationId xmlns:a16="http://schemas.microsoft.com/office/drawing/2014/main" id="{EF9FAD11-8B6C-4892-9E45-FE36686F943E}"/>
              </a:ext>
            </a:extLst>
          </p:cNvPr>
          <p:cNvSpPr>
            <a:spLocks noGrp="1"/>
          </p:cNvSpPr>
          <p:nvPr>
            <p:ph type="sldNum" sz="quarter" idx="12"/>
          </p:nvPr>
        </p:nvSpPr>
        <p:spPr/>
        <p:txBody>
          <a:bodyPr/>
          <a:lstStyle/>
          <a:p>
            <a:fld id="{25FB7523-2B6A-479B-BEC3-9B8263F8FE39}" type="slidenum">
              <a:rPr lang="en-US" smtClean="0"/>
              <a:t>19</a:t>
            </a:fld>
            <a:endParaRPr lang="en-US" dirty="0"/>
          </a:p>
        </p:txBody>
      </p:sp>
      <p:sp>
        <p:nvSpPr>
          <p:cNvPr id="6" name="Footer Placeholder 3">
            <a:extLst>
              <a:ext uri="{FF2B5EF4-FFF2-40B4-BE49-F238E27FC236}">
                <a16:creationId xmlns:a16="http://schemas.microsoft.com/office/drawing/2014/main" id="{400E752E-7BE0-4B6C-B964-19B00D4C74C9}"/>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990327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Training Goals</a:t>
            </a:r>
          </a:p>
        </p:txBody>
      </p:sp>
      <p:sp>
        <p:nvSpPr>
          <p:cNvPr id="3" name="Content Placeholder 2"/>
          <p:cNvSpPr>
            <a:spLocks noGrp="1"/>
          </p:cNvSpPr>
          <p:nvPr>
            <p:ph idx="1"/>
          </p:nvPr>
        </p:nvSpPr>
        <p:spPr>
          <a:xfrm>
            <a:off x="1154954" y="2555689"/>
            <a:ext cx="8761413" cy="3416300"/>
          </a:xfrm>
        </p:spPr>
        <p:txBody>
          <a:bodyPr/>
          <a:lstStyle/>
          <a:p>
            <a:pPr>
              <a:buFont typeface="Arial" panose="020B0604020202020204" pitchFamily="34" charset="0"/>
              <a:buChar char="•"/>
            </a:pPr>
            <a:r>
              <a:rPr lang="en-US" dirty="0">
                <a:solidFill>
                  <a:schemeClr val="accent6">
                    <a:lumMod val="75000"/>
                  </a:schemeClr>
                </a:solidFill>
              </a:rPr>
              <a:t>Understand your role in the Title IX Investigation</a:t>
            </a:r>
          </a:p>
          <a:p>
            <a:pPr>
              <a:buFont typeface="Arial" panose="020B0604020202020204" pitchFamily="34" charset="0"/>
              <a:buChar char="•"/>
            </a:pPr>
            <a:r>
              <a:rPr lang="en-US" dirty="0">
                <a:solidFill>
                  <a:schemeClr val="accent6">
                    <a:lumMod val="75000"/>
                  </a:schemeClr>
                </a:solidFill>
              </a:rPr>
              <a:t>Understand the role of the Title IX Compliance Officer/Coordinator</a:t>
            </a:r>
          </a:p>
          <a:p>
            <a:pPr>
              <a:buFont typeface="Arial" panose="020B0604020202020204" pitchFamily="34" charset="0"/>
              <a:buChar char="•"/>
            </a:pPr>
            <a:r>
              <a:rPr lang="en-US" dirty="0">
                <a:solidFill>
                  <a:schemeClr val="accent6">
                    <a:lumMod val="75000"/>
                  </a:schemeClr>
                </a:solidFill>
              </a:rPr>
              <a:t>Review the newly adopted District Nondiscrimination/Title IX policies</a:t>
            </a:r>
          </a:p>
          <a:p>
            <a:pPr>
              <a:buFont typeface="Arial" panose="020B0604020202020204" pitchFamily="34" charset="0"/>
              <a:buChar char="•"/>
            </a:pPr>
            <a:r>
              <a:rPr lang="en-US" dirty="0">
                <a:solidFill>
                  <a:schemeClr val="accent6">
                    <a:lumMod val="75000"/>
                  </a:schemeClr>
                </a:solidFill>
              </a:rPr>
              <a:t>Engage around hypothetical scenarios</a:t>
            </a:r>
          </a:p>
        </p:txBody>
      </p:sp>
      <p:sp>
        <p:nvSpPr>
          <p:cNvPr id="4" name="Footer Placeholder 3"/>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WBK Legal 2022 This presentation is informational only and does not constitute legal advice.</a:t>
            </a:r>
          </a:p>
        </p:txBody>
      </p:sp>
      <p:sp>
        <p:nvSpPr>
          <p:cNvPr id="5" name="Slide Number Placeholder 4"/>
          <p:cNvSpPr>
            <a:spLocks noGrp="1"/>
          </p:cNvSpPr>
          <p:nvPr>
            <p:ph type="sldNum" sz="quarter" idx="12"/>
          </p:nvPr>
        </p:nvSpPr>
        <p:spPr/>
        <p:txBody>
          <a:bodyPr/>
          <a:lstStyle/>
          <a:p>
            <a:fld id="{25FB7523-2B6A-479B-BEC3-9B8263F8FE39}" type="slidenum">
              <a:rPr lang="en-US" smtClean="0"/>
              <a:t>2</a:t>
            </a:fld>
            <a:endParaRPr lang="en-US" dirty="0"/>
          </a:p>
        </p:txBody>
      </p:sp>
    </p:spTree>
    <p:extLst>
      <p:ext uri="{BB962C8B-B14F-4D97-AF65-F5344CB8AC3E}">
        <p14:creationId xmlns:p14="http://schemas.microsoft.com/office/powerpoint/2010/main" val="156440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A9A2-B65A-4103-9813-F6ABA5C2F913}"/>
              </a:ext>
            </a:extLst>
          </p:cNvPr>
          <p:cNvSpPr>
            <a:spLocks noGrp="1"/>
          </p:cNvSpPr>
          <p:nvPr>
            <p:ph type="title"/>
          </p:nvPr>
        </p:nvSpPr>
        <p:spPr/>
        <p:txBody>
          <a:bodyPr/>
          <a:lstStyle/>
          <a:p>
            <a:r>
              <a:rPr lang="en-US" dirty="0"/>
              <a:t>Formal Complaint </a:t>
            </a:r>
          </a:p>
        </p:txBody>
      </p:sp>
      <p:sp>
        <p:nvSpPr>
          <p:cNvPr id="3" name="Content Placeholder 2">
            <a:extLst>
              <a:ext uri="{FF2B5EF4-FFF2-40B4-BE49-F238E27FC236}">
                <a16:creationId xmlns:a16="http://schemas.microsoft.com/office/drawing/2014/main" id="{D10B4EE1-1147-4F28-8449-92C92F9309F3}"/>
              </a:ext>
            </a:extLst>
          </p:cNvPr>
          <p:cNvSpPr>
            <a:spLocks noGrp="1"/>
          </p:cNvSpPr>
          <p:nvPr>
            <p:ph idx="1"/>
          </p:nvPr>
        </p:nvSpPr>
        <p:spPr/>
        <p:txBody>
          <a:bodyPr/>
          <a:lstStyle/>
          <a:p>
            <a:pPr>
              <a:buFont typeface="Arial" panose="020B0604020202020204" pitchFamily="34" charset="0"/>
              <a:buChar char="•"/>
            </a:pPr>
            <a:r>
              <a:rPr lang="en-US" b="1" dirty="0">
                <a:solidFill>
                  <a:schemeClr val="accent6">
                    <a:lumMod val="75000"/>
                  </a:schemeClr>
                </a:solidFill>
              </a:rPr>
              <a:t>Formal Complaint</a:t>
            </a:r>
            <a:r>
              <a:rPr lang="en-US" dirty="0">
                <a:solidFill>
                  <a:schemeClr val="accent6">
                    <a:lumMod val="75000"/>
                  </a:schemeClr>
                </a:solidFill>
              </a:rPr>
              <a:t>: document filed by a complainant or signed by the Title IX  coordinator alleging sexual harassment against a respondent and requesting that the school investigate the allegations of harassment: </a:t>
            </a:r>
          </a:p>
          <a:p>
            <a:pPr lvl="1">
              <a:buFont typeface="Arial" panose="020B0604020202020204" pitchFamily="34" charset="0"/>
              <a:buChar char="•"/>
            </a:pPr>
            <a:r>
              <a:rPr lang="en-US" dirty="0">
                <a:solidFill>
                  <a:schemeClr val="accent6">
                    <a:lumMod val="75000"/>
                  </a:schemeClr>
                </a:solidFill>
              </a:rPr>
              <a:t>Complaint requirements:</a:t>
            </a:r>
          </a:p>
          <a:p>
            <a:pPr lvl="2">
              <a:buFont typeface="Arial" panose="020B0604020202020204" pitchFamily="34" charset="0"/>
              <a:buChar char="•"/>
            </a:pPr>
            <a:r>
              <a:rPr lang="en-US" dirty="0">
                <a:solidFill>
                  <a:schemeClr val="accent6">
                    <a:lumMod val="75000"/>
                  </a:schemeClr>
                </a:solidFill>
              </a:rPr>
              <a:t>At the time of filing, the complainant must be participating in or attempting to participate in the education program or activity of the school </a:t>
            </a:r>
          </a:p>
          <a:p>
            <a:pPr lvl="2">
              <a:buFont typeface="Arial" panose="020B0604020202020204" pitchFamily="34" charset="0"/>
              <a:buChar char="•"/>
            </a:pPr>
            <a:r>
              <a:rPr lang="en-US" dirty="0">
                <a:solidFill>
                  <a:schemeClr val="accent6">
                    <a:lumMod val="75000"/>
                  </a:schemeClr>
                </a:solidFill>
              </a:rPr>
              <a:t>May be filed in person, by mail, by email, by any additional method designated by the school </a:t>
            </a:r>
          </a:p>
          <a:p>
            <a:pPr>
              <a:buFont typeface="Arial" panose="020B0604020202020204" pitchFamily="34" charset="0"/>
              <a:buChar char="•"/>
            </a:pPr>
            <a:r>
              <a:rPr lang="en-US" b="1" i="1" dirty="0">
                <a:solidFill>
                  <a:schemeClr val="accent6">
                    <a:lumMod val="75000"/>
                  </a:schemeClr>
                </a:solidFill>
              </a:rPr>
              <a:t>Remember:</a:t>
            </a:r>
            <a:r>
              <a:rPr lang="en-US" dirty="0">
                <a:solidFill>
                  <a:schemeClr val="accent6">
                    <a:lumMod val="75000"/>
                  </a:schemeClr>
                </a:solidFill>
              </a:rPr>
              <a:t> Absent a written document signed by the complainant alleging sexual harassment and requesting and investigation, the investigation process may not begin. </a:t>
            </a:r>
          </a:p>
        </p:txBody>
      </p:sp>
      <p:sp>
        <p:nvSpPr>
          <p:cNvPr id="5" name="Slide Number Placeholder 4">
            <a:extLst>
              <a:ext uri="{FF2B5EF4-FFF2-40B4-BE49-F238E27FC236}">
                <a16:creationId xmlns:a16="http://schemas.microsoft.com/office/drawing/2014/main" id="{67A3204D-164D-48DE-B62E-B7C2C34E3AF8}"/>
              </a:ext>
            </a:extLst>
          </p:cNvPr>
          <p:cNvSpPr>
            <a:spLocks noGrp="1"/>
          </p:cNvSpPr>
          <p:nvPr>
            <p:ph type="sldNum" sz="quarter" idx="12"/>
          </p:nvPr>
        </p:nvSpPr>
        <p:spPr/>
        <p:txBody>
          <a:bodyPr/>
          <a:lstStyle/>
          <a:p>
            <a:fld id="{25FB7523-2B6A-479B-BEC3-9B8263F8FE39}" type="slidenum">
              <a:rPr lang="en-US" smtClean="0"/>
              <a:t>20</a:t>
            </a:fld>
            <a:endParaRPr lang="en-US" dirty="0"/>
          </a:p>
        </p:txBody>
      </p:sp>
      <p:sp>
        <p:nvSpPr>
          <p:cNvPr id="6" name="Footer Placeholder 3">
            <a:extLst>
              <a:ext uri="{FF2B5EF4-FFF2-40B4-BE49-F238E27FC236}">
                <a16:creationId xmlns:a16="http://schemas.microsoft.com/office/drawing/2014/main" id="{9EA3140B-C27A-49F0-B98E-06AB0B70D73F}"/>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535076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3344B-5206-41CB-864A-D12C28598A3E}"/>
              </a:ext>
            </a:extLst>
          </p:cNvPr>
          <p:cNvSpPr>
            <a:spLocks noGrp="1"/>
          </p:cNvSpPr>
          <p:nvPr>
            <p:ph type="title"/>
          </p:nvPr>
        </p:nvSpPr>
        <p:spPr/>
        <p:txBody>
          <a:bodyPr/>
          <a:lstStyle/>
          <a:p>
            <a:r>
              <a:rPr lang="en-US" dirty="0"/>
              <a:t>Third Party Complaints </a:t>
            </a:r>
          </a:p>
        </p:txBody>
      </p:sp>
      <p:sp>
        <p:nvSpPr>
          <p:cNvPr id="3" name="Content Placeholder 2">
            <a:extLst>
              <a:ext uri="{FF2B5EF4-FFF2-40B4-BE49-F238E27FC236}">
                <a16:creationId xmlns:a16="http://schemas.microsoft.com/office/drawing/2014/main" id="{06AFB03B-B9F3-49D8-8A9C-41D3498B6B73}"/>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A third party may still make an allegation of sexual harassment on behalf of another to the Title IX Coordinator </a:t>
            </a:r>
          </a:p>
          <a:p>
            <a:pPr>
              <a:buFont typeface="Arial" panose="020B0604020202020204" pitchFamily="34" charset="0"/>
              <a:buChar char="•"/>
            </a:pPr>
            <a:r>
              <a:rPr lang="en-US" dirty="0">
                <a:solidFill>
                  <a:schemeClr val="accent6">
                    <a:lumMod val="75000"/>
                  </a:schemeClr>
                </a:solidFill>
              </a:rPr>
              <a:t>In this incident, if the alleged victim (would be complainant) does not come forward to file a formal complaint, the complaint can be filed and signed by the Title IX Coordinator to initiate an investigation and adjudication of sexual harassment allegations </a:t>
            </a:r>
          </a:p>
          <a:p>
            <a:pPr>
              <a:buFont typeface="Arial" panose="020B0604020202020204" pitchFamily="34" charset="0"/>
              <a:buChar char="•"/>
            </a:pPr>
            <a:r>
              <a:rPr lang="en-US" dirty="0">
                <a:solidFill>
                  <a:schemeClr val="accent6">
                    <a:lumMod val="75000"/>
                  </a:schemeClr>
                </a:solidFill>
              </a:rPr>
              <a:t>However, the regulations prohibit retaliation against any person exercising rights under Title IX including the right to </a:t>
            </a:r>
            <a:r>
              <a:rPr lang="en-US" i="1" dirty="0">
                <a:solidFill>
                  <a:schemeClr val="accent6">
                    <a:lumMod val="75000"/>
                  </a:schemeClr>
                </a:solidFill>
              </a:rPr>
              <a:t>not</a:t>
            </a:r>
            <a:r>
              <a:rPr lang="en-US" dirty="0">
                <a:solidFill>
                  <a:schemeClr val="accent6">
                    <a:lumMod val="75000"/>
                  </a:schemeClr>
                </a:solidFill>
              </a:rPr>
              <a:t> participate in a Title IX grievance process </a:t>
            </a:r>
          </a:p>
        </p:txBody>
      </p:sp>
      <p:sp>
        <p:nvSpPr>
          <p:cNvPr id="5" name="Slide Number Placeholder 4">
            <a:extLst>
              <a:ext uri="{FF2B5EF4-FFF2-40B4-BE49-F238E27FC236}">
                <a16:creationId xmlns:a16="http://schemas.microsoft.com/office/drawing/2014/main" id="{55B499A4-0153-4D8B-92B8-AA5F38F2CA27}"/>
              </a:ext>
            </a:extLst>
          </p:cNvPr>
          <p:cNvSpPr>
            <a:spLocks noGrp="1"/>
          </p:cNvSpPr>
          <p:nvPr>
            <p:ph type="sldNum" sz="quarter" idx="12"/>
          </p:nvPr>
        </p:nvSpPr>
        <p:spPr/>
        <p:txBody>
          <a:bodyPr/>
          <a:lstStyle/>
          <a:p>
            <a:fld id="{25FB7523-2B6A-479B-BEC3-9B8263F8FE39}" type="slidenum">
              <a:rPr lang="en-US" smtClean="0"/>
              <a:t>21</a:t>
            </a:fld>
            <a:endParaRPr lang="en-US" dirty="0"/>
          </a:p>
        </p:txBody>
      </p:sp>
      <p:sp>
        <p:nvSpPr>
          <p:cNvPr id="6" name="Footer Placeholder 3">
            <a:extLst>
              <a:ext uri="{FF2B5EF4-FFF2-40B4-BE49-F238E27FC236}">
                <a16:creationId xmlns:a16="http://schemas.microsoft.com/office/drawing/2014/main" id="{22DF876E-EB79-442D-8BF4-12CAD569645B}"/>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333642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3BD56-0B18-431A-B11F-F3A0E1CEC7ED}"/>
              </a:ext>
            </a:extLst>
          </p:cNvPr>
          <p:cNvSpPr>
            <a:spLocks noGrp="1"/>
          </p:cNvSpPr>
          <p:nvPr>
            <p:ph type="title"/>
          </p:nvPr>
        </p:nvSpPr>
        <p:spPr/>
        <p:txBody>
          <a:bodyPr/>
          <a:lstStyle/>
          <a:p>
            <a:r>
              <a:rPr lang="en-US" dirty="0"/>
              <a:t>Response to Sexual Harassment</a:t>
            </a:r>
          </a:p>
        </p:txBody>
      </p:sp>
      <p:sp>
        <p:nvSpPr>
          <p:cNvPr id="3" name="Content Placeholder 2">
            <a:extLst>
              <a:ext uri="{FF2B5EF4-FFF2-40B4-BE49-F238E27FC236}">
                <a16:creationId xmlns:a16="http://schemas.microsoft.com/office/drawing/2014/main" id="{0AE1A8A6-584B-4C63-A84A-EF4BC487284C}"/>
              </a:ext>
            </a:extLst>
          </p:cNvPr>
          <p:cNvSpPr>
            <a:spLocks noGrp="1"/>
          </p:cNvSpPr>
          <p:nvPr>
            <p:ph idx="1"/>
          </p:nvPr>
        </p:nvSpPr>
        <p:spPr>
          <a:xfrm>
            <a:off x="1154954" y="2603499"/>
            <a:ext cx="10346352" cy="3604353"/>
          </a:xfrm>
        </p:spPr>
        <p:txBody>
          <a:bodyPr>
            <a:noAutofit/>
          </a:bodyPr>
          <a:lstStyle/>
          <a:p>
            <a:pPr>
              <a:buFont typeface="Arial" panose="020B0604020202020204" pitchFamily="34" charset="0"/>
              <a:buChar char="•"/>
            </a:pPr>
            <a:r>
              <a:rPr lang="en-US" sz="1600" dirty="0">
                <a:solidFill>
                  <a:schemeClr val="accent6">
                    <a:lumMod val="75000"/>
                  </a:schemeClr>
                </a:solidFill>
              </a:rPr>
              <a:t>Once a school has actual knowledge of sexual harassment or a report of sexual harassment, the school must immediately respond in a confidential manner. </a:t>
            </a:r>
          </a:p>
          <a:p>
            <a:pPr>
              <a:buFont typeface="Arial" panose="020B0604020202020204" pitchFamily="34" charset="0"/>
              <a:buChar char="•"/>
            </a:pPr>
            <a:r>
              <a:rPr lang="en-US" dirty="0">
                <a:solidFill>
                  <a:schemeClr val="accent6">
                    <a:lumMod val="75000"/>
                  </a:schemeClr>
                </a:solidFill>
              </a:rPr>
              <a:t>The response must be prompt!</a:t>
            </a:r>
          </a:p>
          <a:p>
            <a:pPr>
              <a:buFont typeface="Arial" panose="020B0604020202020204" pitchFamily="34" charset="0"/>
              <a:buChar char="•"/>
            </a:pPr>
            <a:r>
              <a:rPr lang="en-US" dirty="0">
                <a:solidFill>
                  <a:schemeClr val="accent6">
                    <a:lumMod val="75000"/>
                  </a:schemeClr>
                </a:solidFill>
              </a:rPr>
              <a:t>The initial complaint and response must be confidential</a:t>
            </a:r>
          </a:p>
          <a:p>
            <a:pPr>
              <a:buFont typeface="Arial" panose="020B0604020202020204" pitchFamily="34" charset="0"/>
              <a:buChar char="•"/>
            </a:pPr>
            <a:r>
              <a:rPr lang="en-US" dirty="0">
                <a:solidFill>
                  <a:schemeClr val="accent6">
                    <a:lumMod val="75000"/>
                  </a:schemeClr>
                </a:solidFill>
              </a:rPr>
              <a:t>The response, via the Title IX Coordinator, must provide immediate supportive measures </a:t>
            </a:r>
          </a:p>
          <a:p>
            <a:pPr>
              <a:buFont typeface="Arial" panose="020B0604020202020204" pitchFamily="34" charset="0"/>
              <a:buChar char="•"/>
            </a:pPr>
            <a:r>
              <a:rPr lang="en-US" dirty="0">
                <a:solidFill>
                  <a:schemeClr val="accent6">
                    <a:lumMod val="75000"/>
                  </a:schemeClr>
                </a:solidFill>
              </a:rPr>
              <a:t>Must initiate the grievance/investigation process </a:t>
            </a:r>
          </a:p>
        </p:txBody>
      </p:sp>
      <p:sp>
        <p:nvSpPr>
          <p:cNvPr id="4" name="Slide Number Placeholder 3">
            <a:extLst>
              <a:ext uri="{FF2B5EF4-FFF2-40B4-BE49-F238E27FC236}">
                <a16:creationId xmlns:a16="http://schemas.microsoft.com/office/drawing/2014/main" id="{464995C6-9E1A-4F83-AFC1-872FD8C4F4FF}"/>
              </a:ext>
            </a:extLst>
          </p:cNvPr>
          <p:cNvSpPr>
            <a:spLocks noGrp="1"/>
          </p:cNvSpPr>
          <p:nvPr>
            <p:ph type="sldNum" sz="quarter" idx="12"/>
          </p:nvPr>
        </p:nvSpPr>
        <p:spPr/>
        <p:txBody>
          <a:bodyPr/>
          <a:lstStyle/>
          <a:p>
            <a:fld id="{25FB7523-2B6A-479B-BEC3-9B8263F8FE39}" type="slidenum">
              <a:rPr lang="en-US" smtClean="0"/>
              <a:t>22</a:t>
            </a:fld>
            <a:endParaRPr lang="en-US" dirty="0"/>
          </a:p>
        </p:txBody>
      </p:sp>
      <p:sp>
        <p:nvSpPr>
          <p:cNvPr id="6" name="Footer Placeholder 3">
            <a:extLst>
              <a:ext uri="{FF2B5EF4-FFF2-40B4-BE49-F238E27FC236}">
                <a16:creationId xmlns:a16="http://schemas.microsoft.com/office/drawing/2014/main" id="{8153CED1-49F5-4DF8-85D7-8334A7CDFF90}"/>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586381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8C1A8-F70A-4454-B331-1CD9BB4654B8}"/>
              </a:ext>
            </a:extLst>
          </p:cNvPr>
          <p:cNvSpPr>
            <a:spLocks noGrp="1"/>
          </p:cNvSpPr>
          <p:nvPr>
            <p:ph type="title"/>
          </p:nvPr>
        </p:nvSpPr>
        <p:spPr/>
        <p:txBody>
          <a:bodyPr/>
          <a:lstStyle/>
          <a:p>
            <a:r>
              <a:rPr lang="en-US" dirty="0"/>
              <a:t>Supportive Measures </a:t>
            </a:r>
          </a:p>
        </p:txBody>
      </p:sp>
      <p:sp>
        <p:nvSpPr>
          <p:cNvPr id="3" name="Content Placeholder 2">
            <a:extLst>
              <a:ext uri="{FF2B5EF4-FFF2-40B4-BE49-F238E27FC236}">
                <a16:creationId xmlns:a16="http://schemas.microsoft.com/office/drawing/2014/main" id="{0A033216-74FC-4756-8807-FE2BB0002601}"/>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b="1" dirty="0">
                <a:solidFill>
                  <a:schemeClr val="accent6">
                    <a:lumMod val="75000"/>
                  </a:schemeClr>
                </a:solidFill>
              </a:rPr>
              <a:t>Supportive Measures</a:t>
            </a:r>
            <a:r>
              <a:rPr lang="en-US" dirty="0">
                <a:solidFill>
                  <a:schemeClr val="accent6">
                    <a:lumMod val="75000"/>
                  </a:schemeClr>
                </a:solidFill>
              </a:rPr>
              <a:t>: individualized services reasonably available that are non-punitive, non-disciplinary, and not unreasonably burdensome to the other party while designed to ensure equal educational access, protect safety, or deter sexual harassment.</a:t>
            </a:r>
          </a:p>
          <a:p>
            <a:pPr>
              <a:buFont typeface="Arial" panose="020B0604020202020204" pitchFamily="34" charset="0"/>
              <a:buChar char="•"/>
            </a:pPr>
            <a:r>
              <a:rPr lang="en-US" dirty="0">
                <a:solidFill>
                  <a:schemeClr val="accent6">
                    <a:lumMod val="75000"/>
                  </a:schemeClr>
                </a:solidFill>
              </a:rPr>
              <a:t>Such measures are designed to restore or preserve equal access to the education program or activity without unreasonably burdening the other party, including measures designed to protect the safety of all parties or the recipient’s educational environment, or deter sexual harassment.  </a:t>
            </a:r>
          </a:p>
          <a:p>
            <a:pPr>
              <a:buFont typeface="Arial" panose="020B0604020202020204" pitchFamily="34" charset="0"/>
              <a:buChar char="•"/>
            </a:pPr>
            <a:r>
              <a:rPr lang="en-US" dirty="0">
                <a:solidFill>
                  <a:schemeClr val="accent6">
                    <a:lumMod val="75000"/>
                  </a:schemeClr>
                </a:solidFill>
              </a:rPr>
              <a:t>The school must maintain as confidential any supportive measures provided to the complainant or respondent, to the extent that maintaining such confidentiality would not impair the ability of the recipient to provide the supportive measures. </a:t>
            </a:r>
          </a:p>
          <a:p>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2B890D5A-BB93-4BE9-A7A6-2534092C9246}"/>
              </a:ext>
            </a:extLst>
          </p:cNvPr>
          <p:cNvSpPr>
            <a:spLocks noGrp="1"/>
          </p:cNvSpPr>
          <p:nvPr>
            <p:ph type="sldNum" sz="quarter" idx="12"/>
          </p:nvPr>
        </p:nvSpPr>
        <p:spPr/>
        <p:txBody>
          <a:bodyPr/>
          <a:lstStyle/>
          <a:p>
            <a:fld id="{25FB7523-2B6A-479B-BEC3-9B8263F8FE39}" type="slidenum">
              <a:rPr lang="en-US" smtClean="0"/>
              <a:t>23</a:t>
            </a:fld>
            <a:endParaRPr lang="en-US" dirty="0"/>
          </a:p>
        </p:txBody>
      </p:sp>
      <p:sp>
        <p:nvSpPr>
          <p:cNvPr id="6" name="Footer Placeholder 3">
            <a:extLst>
              <a:ext uri="{FF2B5EF4-FFF2-40B4-BE49-F238E27FC236}">
                <a16:creationId xmlns:a16="http://schemas.microsoft.com/office/drawing/2014/main" id="{3DDC9C94-FD56-4B77-B756-33850D25A417}"/>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58684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5FFDF-E543-4EA9-B3E7-753301D78076}"/>
              </a:ext>
            </a:extLst>
          </p:cNvPr>
          <p:cNvSpPr>
            <a:spLocks noGrp="1"/>
          </p:cNvSpPr>
          <p:nvPr>
            <p:ph type="title"/>
          </p:nvPr>
        </p:nvSpPr>
        <p:spPr/>
        <p:txBody>
          <a:bodyPr/>
          <a:lstStyle/>
          <a:p>
            <a:r>
              <a:rPr lang="en-US" dirty="0"/>
              <a:t>Supportive Measures</a:t>
            </a:r>
          </a:p>
        </p:txBody>
      </p:sp>
      <p:sp>
        <p:nvSpPr>
          <p:cNvPr id="3" name="Content Placeholder 2">
            <a:extLst>
              <a:ext uri="{FF2B5EF4-FFF2-40B4-BE49-F238E27FC236}">
                <a16:creationId xmlns:a16="http://schemas.microsoft.com/office/drawing/2014/main" id="{208FC1DE-E251-49EA-A1F9-AC5D8FC115B1}"/>
              </a:ext>
            </a:extLst>
          </p:cNvPr>
          <p:cNvSpPr>
            <a:spLocks noGrp="1"/>
          </p:cNvSpPr>
          <p:nvPr>
            <p:ph idx="1"/>
          </p:nvPr>
        </p:nvSpPr>
        <p:spPr>
          <a:xfrm>
            <a:off x="1154954" y="2363864"/>
            <a:ext cx="9552985" cy="4093140"/>
          </a:xfrm>
        </p:spPr>
        <p:txBody>
          <a:bodyPr>
            <a:normAutofit fontScale="85000" lnSpcReduction="20000"/>
          </a:bodyPr>
          <a:lstStyle/>
          <a:p>
            <a:pPr>
              <a:spcBef>
                <a:spcPts val="0"/>
              </a:spcBef>
              <a:buFont typeface="Arial" panose="020B0604020202020204" pitchFamily="34" charset="0"/>
              <a:buChar char="•"/>
            </a:pPr>
            <a:r>
              <a:rPr lang="en-US" dirty="0">
                <a:solidFill>
                  <a:schemeClr val="accent6">
                    <a:lumMod val="75000"/>
                  </a:schemeClr>
                </a:solidFill>
              </a:rPr>
              <a:t>Counseling.</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Extensions of deadlines or other course-related adjustments.</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Modifications of work or class schedules.</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Campus escort services.</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Restrictions on contact between the parties.</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Changes in work or housing locations.</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Leaves of absence.</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Increased security.</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Monitoring of certain areas of the school building or campus. </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Assistance from domestic violence or rape crisis programs. </a:t>
            </a:r>
          </a:p>
          <a:p>
            <a:pPr>
              <a:spcBef>
                <a:spcPts val="0"/>
              </a:spcBef>
              <a:buFont typeface="Arial" panose="020B0604020202020204" pitchFamily="34" charset="0"/>
              <a:buChar char="•"/>
            </a:pPr>
            <a:endParaRPr lang="en-US" dirty="0">
              <a:solidFill>
                <a:schemeClr val="accent6">
                  <a:lumMod val="75000"/>
                </a:schemeClr>
              </a:solidFill>
            </a:endParaRPr>
          </a:p>
          <a:p>
            <a:pPr>
              <a:spcBef>
                <a:spcPts val="0"/>
              </a:spcBef>
              <a:buFont typeface="Arial" panose="020B0604020202020204" pitchFamily="34" charset="0"/>
              <a:buChar char="•"/>
            </a:pPr>
            <a:r>
              <a:rPr lang="en-US" dirty="0">
                <a:solidFill>
                  <a:schemeClr val="accent6">
                    <a:lumMod val="75000"/>
                  </a:schemeClr>
                </a:solidFill>
              </a:rPr>
              <a:t>Assistance from community health resources including counseling resources.</a:t>
            </a:r>
          </a:p>
          <a:p>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F5952CC2-6EE9-4158-9E5F-B8E7A737A25E}"/>
              </a:ext>
            </a:extLst>
          </p:cNvPr>
          <p:cNvSpPr>
            <a:spLocks noGrp="1"/>
          </p:cNvSpPr>
          <p:nvPr>
            <p:ph type="sldNum" sz="quarter" idx="12"/>
          </p:nvPr>
        </p:nvSpPr>
        <p:spPr/>
        <p:txBody>
          <a:bodyPr/>
          <a:lstStyle/>
          <a:p>
            <a:fld id="{25FB7523-2B6A-479B-BEC3-9B8263F8FE39}" type="slidenum">
              <a:rPr lang="en-US" smtClean="0"/>
              <a:t>24</a:t>
            </a:fld>
            <a:endParaRPr lang="en-US" dirty="0"/>
          </a:p>
        </p:txBody>
      </p:sp>
      <p:sp>
        <p:nvSpPr>
          <p:cNvPr id="6" name="Footer Placeholder 3">
            <a:extLst>
              <a:ext uri="{FF2B5EF4-FFF2-40B4-BE49-F238E27FC236}">
                <a16:creationId xmlns:a16="http://schemas.microsoft.com/office/drawing/2014/main" id="{A3291A24-C396-4F25-B59E-D3BFC7B2101D}"/>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924185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8B1D-AA39-4E5E-B8CB-D2125003EC94}"/>
              </a:ext>
            </a:extLst>
          </p:cNvPr>
          <p:cNvSpPr>
            <a:spLocks noGrp="1"/>
          </p:cNvSpPr>
          <p:nvPr>
            <p:ph type="title"/>
          </p:nvPr>
        </p:nvSpPr>
        <p:spPr/>
        <p:txBody>
          <a:bodyPr/>
          <a:lstStyle/>
          <a:p>
            <a:r>
              <a:rPr lang="en-US" dirty="0"/>
              <a:t>Supportive Measures </a:t>
            </a:r>
          </a:p>
        </p:txBody>
      </p:sp>
      <p:sp>
        <p:nvSpPr>
          <p:cNvPr id="3" name="Content Placeholder 2">
            <a:extLst>
              <a:ext uri="{FF2B5EF4-FFF2-40B4-BE49-F238E27FC236}">
                <a16:creationId xmlns:a16="http://schemas.microsoft.com/office/drawing/2014/main" id="{4DEF0916-1DD7-4340-8CF3-9DD1BB81463A}"/>
              </a:ext>
            </a:extLst>
          </p:cNvPr>
          <p:cNvSpPr>
            <a:spLocks noGrp="1"/>
          </p:cNvSpPr>
          <p:nvPr>
            <p:ph idx="1"/>
          </p:nvPr>
        </p:nvSpPr>
        <p:spPr>
          <a:xfrm>
            <a:off x="1154954" y="2603499"/>
            <a:ext cx="8934977" cy="3589195"/>
          </a:xfrm>
        </p:spPr>
        <p:txBody>
          <a:bodyPr>
            <a:normAutofit fontScale="92500" lnSpcReduction="20000"/>
          </a:bodyPr>
          <a:lstStyle/>
          <a:p>
            <a:pPr>
              <a:buFont typeface="Arial" panose="020B0604020202020204" pitchFamily="34" charset="0"/>
              <a:buChar char="•"/>
            </a:pPr>
            <a:r>
              <a:rPr lang="en-US" dirty="0">
                <a:solidFill>
                  <a:schemeClr val="accent6">
                    <a:lumMod val="75000"/>
                  </a:schemeClr>
                </a:solidFill>
              </a:rPr>
              <a:t>The final regulations do prescribe that a recipient’s Title IX Coordinator must remain responsible for coordinating the effective implementation of supportive measures.</a:t>
            </a:r>
          </a:p>
          <a:p>
            <a:pPr>
              <a:buFont typeface="Arial" panose="020B0604020202020204" pitchFamily="34" charset="0"/>
              <a:buChar char="•"/>
            </a:pPr>
            <a:r>
              <a:rPr lang="en-US" dirty="0">
                <a:solidFill>
                  <a:schemeClr val="accent6">
                    <a:lumMod val="75000"/>
                  </a:schemeClr>
                </a:solidFill>
              </a:rPr>
              <a:t>“The 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measures”.</a:t>
            </a:r>
          </a:p>
          <a:p>
            <a:pPr>
              <a:buFont typeface="Arial" panose="020B0604020202020204" pitchFamily="34" charset="0"/>
              <a:buChar char="•"/>
            </a:pPr>
            <a:r>
              <a:rPr lang="en-US" dirty="0">
                <a:solidFill>
                  <a:schemeClr val="accent6">
                    <a:lumMod val="75000"/>
                  </a:schemeClr>
                </a:solidFill>
              </a:rPr>
              <a:t>Regulations require that the grievance process describes the range of supportive measures available.</a:t>
            </a:r>
          </a:p>
          <a:p>
            <a:pPr>
              <a:buFont typeface="Arial" panose="020B0604020202020204" pitchFamily="34" charset="0"/>
              <a:buChar char="•"/>
            </a:pPr>
            <a:r>
              <a:rPr lang="en-US" b="1" dirty="0">
                <a:solidFill>
                  <a:schemeClr val="accent6">
                    <a:lumMod val="75000"/>
                  </a:schemeClr>
                </a:solidFill>
              </a:rPr>
              <a:t>May or may not continue after a finding of non-responsibility</a:t>
            </a:r>
          </a:p>
          <a:p>
            <a:pPr>
              <a:buFont typeface="Arial" panose="020B0604020202020204" pitchFamily="34" charset="0"/>
              <a:buChar char="•"/>
            </a:pPr>
            <a:r>
              <a:rPr lang="en-US" dirty="0">
                <a:solidFill>
                  <a:schemeClr val="accent6">
                    <a:lumMod val="75000"/>
                  </a:schemeClr>
                </a:solidFill>
              </a:rPr>
              <a:t>Document: If a recipient/school does not provide a complainant with supportive measures, then they must document the reasons why such a response was not clearly unreasonable in light of the known circumstances. </a:t>
            </a:r>
          </a:p>
        </p:txBody>
      </p:sp>
      <p:sp>
        <p:nvSpPr>
          <p:cNvPr id="5" name="Slide Number Placeholder 4">
            <a:extLst>
              <a:ext uri="{FF2B5EF4-FFF2-40B4-BE49-F238E27FC236}">
                <a16:creationId xmlns:a16="http://schemas.microsoft.com/office/drawing/2014/main" id="{2A8782A8-8343-43D7-9DEC-9F2B2B407D11}"/>
              </a:ext>
            </a:extLst>
          </p:cNvPr>
          <p:cNvSpPr>
            <a:spLocks noGrp="1"/>
          </p:cNvSpPr>
          <p:nvPr>
            <p:ph type="sldNum" sz="quarter" idx="12"/>
          </p:nvPr>
        </p:nvSpPr>
        <p:spPr/>
        <p:txBody>
          <a:bodyPr/>
          <a:lstStyle/>
          <a:p>
            <a:fld id="{25FB7523-2B6A-479B-BEC3-9B8263F8FE39}" type="slidenum">
              <a:rPr lang="en-US" smtClean="0"/>
              <a:t>25</a:t>
            </a:fld>
            <a:endParaRPr lang="en-US" dirty="0"/>
          </a:p>
        </p:txBody>
      </p:sp>
      <p:sp>
        <p:nvSpPr>
          <p:cNvPr id="6" name="Footer Placeholder 3">
            <a:extLst>
              <a:ext uri="{FF2B5EF4-FFF2-40B4-BE49-F238E27FC236}">
                <a16:creationId xmlns:a16="http://schemas.microsoft.com/office/drawing/2014/main" id="{50C3A4EC-98D5-4C0C-BEEA-0B26CB935D70}"/>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160677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8B1D-AA39-4E5E-B8CB-D2125003EC94}"/>
              </a:ext>
            </a:extLst>
          </p:cNvPr>
          <p:cNvSpPr>
            <a:spLocks noGrp="1"/>
          </p:cNvSpPr>
          <p:nvPr>
            <p:ph type="title"/>
          </p:nvPr>
        </p:nvSpPr>
        <p:spPr>
          <a:xfrm>
            <a:off x="695739" y="947920"/>
            <a:ext cx="9780103" cy="728480"/>
          </a:xfrm>
        </p:spPr>
        <p:txBody>
          <a:bodyPr/>
          <a:lstStyle/>
          <a:p>
            <a:r>
              <a:rPr lang="en-US" sz="3200" dirty="0"/>
              <a:t>Emergency Removal as a Supportive Measure </a:t>
            </a:r>
          </a:p>
        </p:txBody>
      </p:sp>
      <p:sp>
        <p:nvSpPr>
          <p:cNvPr id="3" name="Content Placeholder 2">
            <a:extLst>
              <a:ext uri="{FF2B5EF4-FFF2-40B4-BE49-F238E27FC236}">
                <a16:creationId xmlns:a16="http://schemas.microsoft.com/office/drawing/2014/main" id="{4DEF0916-1DD7-4340-8CF3-9DD1BB81463A}"/>
              </a:ext>
            </a:extLst>
          </p:cNvPr>
          <p:cNvSpPr>
            <a:spLocks noGrp="1"/>
          </p:cNvSpPr>
          <p:nvPr>
            <p:ph idx="1"/>
          </p:nvPr>
        </p:nvSpPr>
        <p:spPr>
          <a:xfrm>
            <a:off x="1154954" y="2603499"/>
            <a:ext cx="8934977" cy="3589195"/>
          </a:xfrm>
        </p:spPr>
        <p:txBody>
          <a:bodyPr>
            <a:normAutofit/>
          </a:bodyPr>
          <a:lstStyle/>
          <a:p>
            <a:pPr>
              <a:buFont typeface="Arial" panose="020B0604020202020204" pitchFamily="34" charset="0"/>
              <a:buChar char="•"/>
            </a:pPr>
            <a:r>
              <a:rPr lang="en-US" dirty="0">
                <a:solidFill>
                  <a:schemeClr val="accent6">
                    <a:lumMod val="75000"/>
                  </a:schemeClr>
                </a:solidFill>
              </a:rPr>
              <a:t>Schools are authorized to remove a respondent from the school’s education programs or activities on an </a:t>
            </a:r>
            <a:r>
              <a:rPr lang="en-US" b="1" dirty="0">
                <a:solidFill>
                  <a:schemeClr val="accent6">
                    <a:lumMod val="75000"/>
                  </a:schemeClr>
                </a:solidFill>
              </a:rPr>
              <a:t>emergency basis</a:t>
            </a:r>
            <a:r>
              <a:rPr lang="en-US" dirty="0">
                <a:solidFill>
                  <a:schemeClr val="accent6">
                    <a:lumMod val="75000"/>
                  </a:schemeClr>
                </a:solidFill>
              </a:rPr>
              <a:t>, with or without a grievance process pending, as long as notice and opportunity to challenge the removal is given to the respondent following the removal.</a:t>
            </a:r>
          </a:p>
          <a:p>
            <a:pPr lvl="1">
              <a:buFont typeface="Arial" panose="020B0604020202020204" pitchFamily="34" charset="0"/>
              <a:buChar char="•"/>
            </a:pPr>
            <a:r>
              <a:rPr lang="en-US" dirty="0">
                <a:solidFill>
                  <a:schemeClr val="accent6">
                    <a:lumMod val="75000"/>
                  </a:schemeClr>
                </a:solidFill>
              </a:rPr>
              <a:t>Consult with Solicitor prior to emergency removal under Title IX </a:t>
            </a:r>
          </a:p>
          <a:p>
            <a:pPr>
              <a:buFont typeface="Arial" panose="020B0604020202020204" pitchFamily="34" charset="0"/>
              <a:buChar char="•"/>
            </a:pPr>
            <a:r>
              <a:rPr lang="en-US" dirty="0">
                <a:solidFill>
                  <a:schemeClr val="accent6">
                    <a:lumMod val="75000"/>
                  </a:schemeClr>
                </a:solidFill>
              </a:rPr>
              <a:t>The decision to initiate an emergency removal will also be evaluated under the deliberate indifference standard.</a:t>
            </a:r>
          </a:p>
          <a:p>
            <a:pPr>
              <a:buFont typeface="Arial" panose="020B0604020202020204" pitchFamily="34" charset="0"/>
              <a:buChar char="•"/>
            </a:pPr>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2A8782A8-8343-43D7-9DEC-9F2B2B407D11}"/>
              </a:ext>
            </a:extLst>
          </p:cNvPr>
          <p:cNvSpPr>
            <a:spLocks noGrp="1"/>
          </p:cNvSpPr>
          <p:nvPr>
            <p:ph type="sldNum" sz="quarter" idx="12"/>
          </p:nvPr>
        </p:nvSpPr>
        <p:spPr/>
        <p:txBody>
          <a:bodyPr/>
          <a:lstStyle/>
          <a:p>
            <a:fld id="{25FB7523-2B6A-479B-BEC3-9B8263F8FE39}" type="slidenum">
              <a:rPr lang="en-US" smtClean="0"/>
              <a:t>26</a:t>
            </a:fld>
            <a:endParaRPr lang="en-US" dirty="0"/>
          </a:p>
        </p:txBody>
      </p:sp>
      <p:sp>
        <p:nvSpPr>
          <p:cNvPr id="6" name="Footer Placeholder 3">
            <a:extLst>
              <a:ext uri="{FF2B5EF4-FFF2-40B4-BE49-F238E27FC236}">
                <a16:creationId xmlns:a16="http://schemas.microsoft.com/office/drawing/2014/main" id="{446FDCD2-D045-434D-8C44-9EB0495E8FF4}"/>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906438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C50F4-6ED3-4FE2-B9C4-5794DF2ABCEE}"/>
              </a:ext>
            </a:extLst>
          </p:cNvPr>
          <p:cNvSpPr>
            <a:spLocks noGrp="1"/>
          </p:cNvSpPr>
          <p:nvPr>
            <p:ph type="title"/>
          </p:nvPr>
        </p:nvSpPr>
        <p:spPr/>
        <p:txBody>
          <a:bodyPr/>
          <a:lstStyle/>
          <a:p>
            <a:r>
              <a:rPr lang="en-US" dirty="0"/>
              <a:t>Emergency Removal </a:t>
            </a:r>
          </a:p>
        </p:txBody>
      </p:sp>
      <p:sp>
        <p:nvSpPr>
          <p:cNvPr id="3" name="Content Placeholder 2">
            <a:extLst>
              <a:ext uri="{FF2B5EF4-FFF2-40B4-BE49-F238E27FC236}">
                <a16:creationId xmlns:a16="http://schemas.microsoft.com/office/drawing/2014/main" id="{BC5D4DEE-C15C-43D4-B3C4-63DEA88D8EE8}"/>
              </a:ext>
            </a:extLst>
          </p:cNvPr>
          <p:cNvSpPr>
            <a:spLocks noGrp="1"/>
          </p:cNvSpPr>
          <p:nvPr>
            <p:ph idx="1"/>
          </p:nvPr>
        </p:nvSpPr>
        <p:spPr/>
        <p:txBody>
          <a:bodyPr>
            <a:normAutofit fontScale="92500" lnSpcReduction="20000"/>
          </a:bodyPr>
          <a:lstStyle/>
          <a:p>
            <a:pPr marL="0" indent="0">
              <a:buNone/>
            </a:pPr>
            <a:r>
              <a:rPr lang="en-US" dirty="0">
                <a:solidFill>
                  <a:schemeClr val="accent6">
                    <a:lumMod val="75000"/>
                  </a:schemeClr>
                </a:solidFill>
              </a:rPr>
              <a:t>An emergency removal may be appropriate when there is </a:t>
            </a:r>
            <a:r>
              <a:rPr lang="en-US" b="1" dirty="0">
                <a:solidFill>
                  <a:schemeClr val="accent6">
                    <a:lumMod val="75000"/>
                  </a:schemeClr>
                </a:solidFill>
              </a:rPr>
              <a:t>an immediate threat to the physical health or safety of any students or other individuals arising from the allegations of sexual harassment. </a:t>
            </a:r>
          </a:p>
          <a:p>
            <a:pPr marL="0" indent="0">
              <a:buNone/>
            </a:pPr>
            <a:r>
              <a:rPr lang="en-US" dirty="0">
                <a:solidFill>
                  <a:schemeClr val="accent6">
                    <a:lumMod val="75000"/>
                  </a:schemeClr>
                </a:solidFill>
              </a:rPr>
              <a:t>Prior to the emergency removal, a school must:</a:t>
            </a:r>
          </a:p>
          <a:p>
            <a:pPr marL="457200" lvl="1" indent="0">
              <a:buNone/>
            </a:pPr>
            <a:r>
              <a:rPr lang="en-US" dirty="0">
                <a:solidFill>
                  <a:schemeClr val="accent6">
                    <a:lumMod val="75000"/>
                  </a:schemeClr>
                </a:solidFill>
              </a:rPr>
              <a:t>1. Conduct an individualized safety and risk analysis</a:t>
            </a:r>
          </a:p>
          <a:p>
            <a:pPr lvl="2">
              <a:buFont typeface="Arial" panose="020B0604020202020204" pitchFamily="34" charset="0"/>
              <a:buChar char="•"/>
            </a:pPr>
            <a:r>
              <a:rPr lang="en-US" dirty="0">
                <a:solidFill>
                  <a:schemeClr val="accent6">
                    <a:lumMod val="75000"/>
                  </a:schemeClr>
                </a:solidFill>
              </a:rPr>
              <a:t>Must be more than a “generalized, hypothetical, or speculative belief that the respondent may pose a risk to someone's physical health or safety” and </a:t>
            </a:r>
          </a:p>
          <a:p>
            <a:pPr lvl="2">
              <a:buFont typeface="Arial" panose="020B0604020202020204" pitchFamily="34" charset="0"/>
              <a:buChar char="•"/>
            </a:pPr>
            <a:r>
              <a:rPr lang="en-US" dirty="0">
                <a:solidFill>
                  <a:schemeClr val="accent6">
                    <a:lumMod val="75000"/>
                  </a:schemeClr>
                </a:solidFill>
              </a:rPr>
              <a:t>Must be individualized with respect to the particular respondent and must examine the circumstances “arising from the allegations of sexual harassment”  </a:t>
            </a:r>
          </a:p>
          <a:p>
            <a:pPr marL="457200" lvl="1" indent="0">
              <a:buNone/>
            </a:pPr>
            <a:r>
              <a:rPr lang="en-US" dirty="0">
                <a:solidFill>
                  <a:schemeClr val="accent6">
                    <a:lumMod val="75000"/>
                  </a:schemeClr>
                </a:solidFill>
              </a:rPr>
              <a:t>2. Determines that an immediate threat to the physical health or safety of any student or other individual arising from the allegations of sexual harassment justifies removal, and </a:t>
            </a:r>
          </a:p>
          <a:p>
            <a:pPr marL="457200" lvl="1" indent="0">
              <a:buNone/>
            </a:pPr>
            <a:r>
              <a:rPr lang="en-US" dirty="0">
                <a:solidFill>
                  <a:schemeClr val="accent6">
                    <a:lumMod val="75000"/>
                  </a:schemeClr>
                </a:solidFill>
              </a:rPr>
              <a:t>3. Provides the respondent with notice and an opportunity to challenge the decision immediately following the removal. </a:t>
            </a:r>
          </a:p>
          <a:p>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E46A6A31-4EB2-4CD6-B543-E2C1A071FD09}"/>
              </a:ext>
            </a:extLst>
          </p:cNvPr>
          <p:cNvSpPr>
            <a:spLocks noGrp="1"/>
          </p:cNvSpPr>
          <p:nvPr>
            <p:ph type="sldNum" sz="quarter" idx="12"/>
          </p:nvPr>
        </p:nvSpPr>
        <p:spPr/>
        <p:txBody>
          <a:bodyPr/>
          <a:lstStyle/>
          <a:p>
            <a:fld id="{25FB7523-2B6A-479B-BEC3-9B8263F8FE39}" type="slidenum">
              <a:rPr lang="en-US" smtClean="0"/>
              <a:t>27</a:t>
            </a:fld>
            <a:endParaRPr lang="en-US" dirty="0"/>
          </a:p>
        </p:txBody>
      </p:sp>
      <p:sp>
        <p:nvSpPr>
          <p:cNvPr id="6" name="Footer Placeholder 3">
            <a:extLst>
              <a:ext uri="{FF2B5EF4-FFF2-40B4-BE49-F238E27FC236}">
                <a16:creationId xmlns:a16="http://schemas.microsoft.com/office/drawing/2014/main" id="{AD716EA6-655E-4E0F-B27C-D55A6EB77C00}"/>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568828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0D47A-489E-4332-9E33-22619BD054A6}"/>
              </a:ext>
            </a:extLst>
          </p:cNvPr>
          <p:cNvSpPr>
            <a:spLocks noGrp="1"/>
          </p:cNvSpPr>
          <p:nvPr>
            <p:ph type="title"/>
          </p:nvPr>
        </p:nvSpPr>
        <p:spPr/>
        <p:txBody>
          <a:bodyPr/>
          <a:lstStyle/>
          <a:p>
            <a:r>
              <a:rPr lang="en-US" dirty="0"/>
              <a:t>Informal Resolution Process </a:t>
            </a:r>
          </a:p>
        </p:txBody>
      </p:sp>
      <p:sp>
        <p:nvSpPr>
          <p:cNvPr id="3" name="Content Placeholder 2">
            <a:extLst>
              <a:ext uri="{FF2B5EF4-FFF2-40B4-BE49-F238E27FC236}">
                <a16:creationId xmlns:a16="http://schemas.microsoft.com/office/drawing/2014/main" id="{AF2D5A03-ABB3-4245-926E-2646AC1DB503}"/>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solidFill>
                  <a:schemeClr val="accent6">
                    <a:lumMod val="75000"/>
                  </a:schemeClr>
                </a:solidFill>
              </a:rPr>
              <a:t>Informal resolution process </a:t>
            </a:r>
            <a:r>
              <a:rPr lang="en-US" b="1" dirty="0">
                <a:solidFill>
                  <a:schemeClr val="accent6">
                    <a:lumMod val="75000"/>
                  </a:schemeClr>
                </a:solidFill>
              </a:rPr>
              <a:t>may</a:t>
            </a:r>
            <a:r>
              <a:rPr lang="en-US" dirty="0">
                <a:solidFill>
                  <a:schemeClr val="accent6">
                    <a:lumMod val="75000"/>
                  </a:schemeClr>
                </a:solidFill>
              </a:rPr>
              <a:t> be offered so long as both parties give voluntary, informed written consent to participate in informal resolution.  A party can decide at any time before final determination to no longer proceed with the informal resolution process.</a:t>
            </a:r>
          </a:p>
          <a:p>
            <a:pPr lvl="1">
              <a:buFont typeface="Arial" panose="020B0604020202020204" pitchFamily="34" charset="0"/>
              <a:buChar char="•"/>
            </a:pPr>
            <a:r>
              <a:rPr lang="en-US" dirty="0">
                <a:solidFill>
                  <a:schemeClr val="accent6">
                    <a:lumMod val="75000"/>
                  </a:schemeClr>
                </a:solidFill>
              </a:rPr>
              <a:t>Not an available option for claims involving sexual harassment by an employee against a student </a:t>
            </a:r>
          </a:p>
          <a:p>
            <a:pPr lvl="1">
              <a:buFont typeface="Arial" panose="020B0604020202020204" pitchFamily="34" charset="0"/>
              <a:buChar char="•"/>
            </a:pPr>
            <a:r>
              <a:rPr lang="en-US" dirty="0">
                <a:solidFill>
                  <a:schemeClr val="accent6">
                    <a:lumMod val="75000"/>
                  </a:schemeClr>
                </a:solidFill>
              </a:rPr>
              <a:t>Must be managed by an informal resolution facilitator who must be trained, unbiased and impartial </a:t>
            </a:r>
          </a:p>
          <a:p>
            <a:pPr lvl="1">
              <a:buFont typeface="Arial" panose="020B0604020202020204" pitchFamily="34" charset="0"/>
              <a:buChar char="•"/>
            </a:pPr>
            <a:r>
              <a:rPr lang="en-US" dirty="0">
                <a:solidFill>
                  <a:schemeClr val="accent6">
                    <a:lumMod val="75000"/>
                  </a:schemeClr>
                </a:solidFill>
              </a:rPr>
              <a:t>May not be offered unless a formal complaint is filed </a:t>
            </a:r>
          </a:p>
          <a:p>
            <a:pPr>
              <a:buFont typeface="Arial" panose="020B0604020202020204" pitchFamily="34" charset="0"/>
              <a:buChar char="•"/>
            </a:pPr>
            <a:r>
              <a:rPr lang="en-US" dirty="0">
                <a:solidFill>
                  <a:schemeClr val="accent6">
                    <a:lumMod val="75000"/>
                  </a:schemeClr>
                </a:solidFill>
              </a:rPr>
              <a:t>An informal resolution may include arbitration, mediation, or restorative justice – these options are left intentionally broad and flexible </a:t>
            </a:r>
          </a:p>
        </p:txBody>
      </p:sp>
      <p:sp>
        <p:nvSpPr>
          <p:cNvPr id="5" name="Slide Number Placeholder 4">
            <a:extLst>
              <a:ext uri="{FF2B5EF4-FFF2-40B4-BE49-F238E27FC236}">
                <a16:creationId xmlns:a16="http://schemas.microsoft.com/office/drawing/2014/main" id="{DF57D507-48D2-4A94-AA89-562A858EF97B}"/>
              </a:ext>
            </a:extLst>
          </p:cNvPr>
          <p:cNvSpPr>
            <a:spLocks noGrp="1"/>
          </p:cNvSpPr>
          <p:nvPr>
            <p:ph type="sldNum" sz="quarter" idx="12"/>
          </p:nvPr>
        </p:nvSpPr>
        <p:spPr/>
        <p:txBody>
          <a:bodyPr/>
          <a:lstStyle/>
          <a:p>
            <a:fld id="{25FB7523-2B6A-479B-BEC3-9B8263F8FE39}" type="slidenum">
              <a:rPr lang="en-US" smtClean="0"/>
              <a:t>28</a:t>
            </a:fld>
            <a:endParaRPr lang="en-US" dirty="0"/>
          </a:p>
        </p:txBody>
      </p:sp>
      <p:sp>
        <p:nvSpPr>
          <p:cNvPr id="6" name="Footer Placeholder 3">
            <a:extLst>
              <a:ext uri="{FF2B5EF4-FFF2-40B4-BE49-F238E27FC236}">
                <a16:creationId xmlns:a16="http://schemas.microsoft.com/office/drawing/2014/main" id="{3FADE513-C383-4DAB-861C-6F67AF265DAA}"/>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105835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113D-9DA3-4495-86B2-8425C78FF1D9}"/>
              </a:ext>
            </a:extLst>
          </p:cNvPr>
          <p:cNvSpPr>
            <a:spLocks noGrp="1"/>
          </p:cNvSpPr>
          <p:nvPr>
            <p:ph type="title"/>
          </p:nvPr>
        </p:nvSpPr>
        <p:spPr/>
        <p:txBody>
          <a:bodyPr/>
          <a:lstStyle/>
          <a:p>
            <a:r>
              <a:rPr lang="en-US" dirty="0"/>
              <a:t>Informal Resolution Process </a:t>
            </a:r>
          </a:p>
        </p:txBody>
      </p:sp>
      <p:sp>
        <p:nvSpPr>
          <p:cNvPr id="3" name="Content Placeholder 2">
            <a:extLst>
              <a:ext uri="{FF2B5EF4-FFF2-40B4-BE49-F238E27FC236}">
                <a16:creationId xmlns:a16="http://schemas.microsoft.com/office/drawing/2014/main" id="{824BEC5F-2927-43CD-A5B6-9669D09E5FCC}"/>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No requirement that a school establish or offer an informal resolution process </a:t>
            </a:r>
          </a:p>
          <a:p>
            <a:pPr>
              <a:buFont typeface="Arial" panose="020B0604020202020204" pitchFamily="34" charset="0"/>
              <a:buChar char="•"/>
            </a:pPr>
            <a:r>
              <a:rPr lang="en-US" dirty="0">
                <a:solidFill>
                  <a:schemeClr val="accent6">
                    <a:lumMod val="75000"/>
                  </a:schemeClr>
                </a:solidFill>
              </a:rPr>
              <a:t>It is available if and only if: </a:t>
            </a:r>
          </a:p>
          <a:p>
            <a:pPr lvl="1">
              <a:buFont typeface="Arial" panose="020B0604020202020204" pitchFamily="34" charset="0"/>
              <a:buChar char="•"/>
            </a:pPr>
            <a:r>
              <a:rPr lang="en-US" dirty="0">
                <a:solidFill>
                  <a:schemeClr val="accent6">
                    <a:lumMod val="75000"/>
                  </a:schemeClr>
                </a:solidFill>
              </a:rPr>
              <a:t>A formal complaint has been filed </a:t>
            </a:r>
          </a:p>
          <a:p>
            <a:pPr lvl="1">
              <a:buFont typeface="Arial" panose="020B0604020202020204" pitchFamily="34" charset="0"/>
              <a:buChar char="•"/>
            </a:pPr>
            <a:r>
              <a:rPr lang="en-US" dirty="0">
                <a:solidFill>
                  <a:schemeClr val="accent6">
                    <a:lumMod val="75000"/>
                  </a:schemeClr>
                </a:solidFill>
              </a:rPr>
              <a:t>School determines that informal resolution is appropriate </a:t>
            </a:r>
          </a:p>
          <a:p>
            <a:pPr lvl="1">
              <a:buFont typeface="Arial" panose="020B0604020202020204" pitchFamily="34" charset="0"/>
              <a:buChar char="•"/>
            </a:pPr>
            <a:r>
              <a:rPr lang="en-US" dirty="0">
                <a:solidFill>
                  <a:schemeClr val="accent6">
                    <a:lumMod val="75000"/>
                  </a:schemeClr>
                </a:solidFill>
              </a:rPr>
              <a:t>Both parties provide fully informed, voluntary, written consent for informal resolution </a:t>
            </a:r>
          </a:p>
          <a:p>
            <a:pPr lvl="1"/>
            <a:endParaRPr lang="en-US" dirty="0">
              <a:solidFill>
                <a:schemeClr val="accent6">
                  <a:lumMod val="75000"/>
                </a:schemeClr>
              </a:solidFill>
            </a:endParaRPr>
          </a:p>
          <a:p>
            <a:pPr lvl="1"/>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50294A0A-66C4-46C7-A397-1FABDFAC63C5}"/>
              </a:ext>
            </a:extLst>
          </p:cNvPr>
          <p:cNvSpPr>
            <a:spLocks noGrp="1"/>
          </p:cNvSpPr>
          <p:nvPr>
            <p:ph type="sldNum" sz="quarter" idx="12"/>
          </p:nvPr>
        </p:nvSpPr>
        <p:spPr/>
        <p:txBody>
          <a:bodyPr/>
          <a:lstStyle/>
          <a:p>
            <a:fld id="{25FB7523-2B6A-479B-BEC3-9B8263F8FE39}" type="slidenum">
              <a:rPr lang="en-US" smtClean="0"/>
              <a:t>29</a:t>
            </a:fld>
            <a:endParaRPr lang="en-US" dirty="0"/>
          </a:p>
        </p:txBody>
      </p:sp>
      <p:sp>
        <p:nvSpPr>
          <p:cNvPr id="6" name="Footer Placeholder 3">
            <a:extLst>
              <a:ext uri="{FF2B5EF4-FFF2-40B4-BE49-F238E27FC236}">
                <a16:creationId xmlns:a16="http://schemas.microsoft.com/office/drawing/2014/main" id="{48D1EFCB-EEA2-4AE3-82DF-26BABE4BB0EE}"/>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63682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75C95-5A1D-4336-8FD0-6B2F55B16366}"/>
              </a:ext>
            </a:extLst>
          </p:cNvPr>
          <p:cNvSpPr>
            <a:spLocks noGrp="1"/>
          </p:cNvSpPr>
          <p:nvPr>
            <p:ph type="title"/>
          </p:nvPr>
        </p:nvSpPr>
        <p:spPr/>
        <p:txBody>
          <a:bodyPr/>
          <a:lstStyle/>
          <a:p>
            <a:r>
              <a:rPr lang="en-US" dirty="0"/>
              <a:t>Title IX: New Regulations </a:t>
            </a:r>
          </a:p>
        </p:txBody>
      </p:sp>
      <p:sp>
        <p:nvSpPr>
          <p:cNvPr id="3" name="Content Placeholder 2">
            <a:extLst>
              <a:ext uri="{FF2B5EF4-FFF2-40B4-BE49-F238E27FC236}">
                <a16:creationId xmlns:a16="http://schemas.microsoft.com/office/drawing/2014/main" id="{A1DBAB00-EA55-4FC4-923D-4086A61FCD66}"/>
              </a:ext>
            </a:extLst>
          </p:cNvPr>
          <p:cNvSpPr>
            <a:spLocks noGrp="1"/>
          </p:cNvSpPr>
          <p:nvPr>
            <p:ph idx="1"/>
          </p:nvPr>
        </p:nvSpPr>
        <p:spPr/>
        <p:txBody>
          <a:bodyPr>
            <a:normAutofit fontScale="77500" lnSpcReduction="20000"/>
          </a:bodyPr>
          <a:lstStyle/>
          <a:p>
            <a:pPr>
              <a:buFont typeface="Arial" panose="020B0604020202020204" pitchFamily="34" charset="0"/>
              <a:buChar char="•"/>
              <a:defRPr/>
            </a:pPr>
            <a:r>
              <a:rPr lang="en-US" sz="2800" dirty="0">
                <a:solidFill>
                  <a:schemeClr val="accent6">
                    <a:lumMod val="75000"/>
                  </a:schemeClr>
                </a:solidFill>
              </a:rPr>
              <a:t>On May 19, 2020, the Secretary of Education amended the regulations implementing Title IX of the Education Amendments of 1972.</a:t>
            </a:r>
          </a:p>
          <a:p>
            <a:pPr>
              <a:buFont typeface="Arial" panose="020B0604020202020204" pitchFamily="34" charset="0"/>
              <a:buChar char="•"/>
              <a:defRPr/>
            </a:pPr>
            <a:endParaRPr lang="en-US" sz="2800" dirty="0">
              <a:solidFill>
                <a:schemeClr val="accent6">
                  <a:lumMod val="75000"/>
                </a:schemeClr>
              </a:solidFill>
            </a:endParaRPr>
          </a:p>
          <a:p>
            <a:pPr>
              <a:buFont typeface="Arial" panose="020B0604020202020204" pitchFamily="34" charset="0"/>
              <a:buChar char="•"/>
              <a:defRPr/>
            </a:pPr>
            <a:r>
              <a:rPr lang="en-US" sz="2800" dirty="0">
                <a:solidFill>
                  <a:schemeClr val="accent6">
                    <a:lumMod val="75000"/>
                  </a:schemeClr>
                </a:solidFill>
              </a:rPr>
              <a:t>New regulations took effect on August 14, 2020.</a:t>
            </a:r>
          </a:p>
          <a:p>
            <a:pPr>
              <a:buFont typeface="Arial" panose="020B0604020202020204" pitchFamily="34" charset="0"/>
              <a:buChar char="•"/>
              <a:defRPr/>
            </a:pPr>
            <a:endParaRPr lang="en-US" sz="2800" dirty="0">
              <a:solidFill>
                <a:schemeClr val="accent6">
                  <a:lumMod val="75000"/>
                </a:schemeClr>
              </a:solidFill>
            </a:endParaRPr>
          </a:p>
          <a:p>
            <a:pPr>
              <a:buFont typeface="Arial" panose="020B0604020202020204" pitchFamily="34" charset="0"/>
              <a:buChar char="•"/>
              <a:defRPr/>
            </a:pPr>
            <a:r>
              <a:rPr lang="en-US" altLang="en-US" sz="2800" dirty="0">
                <a:solidFill>
                  <a:schemeClr val="accent6">
                    <a:lumMod val="75000"/>
                  </a:schemeClr>
                </a:solidFill>
                <a:ea typeface="ＭＳ Ｐゴシック" panose="020B0600070205080204" pitchFamily="34" charset="-128"/>
              </a:rPr>
              <a:t>The updates contain many substantial and procedural changes, including new definitions, mandated training for all Title IX officials, a formal grievance process, and multi-investigator models.</a:t>
            </a:r>
          </a:p>
          <a:p>
            <a:pPr marL="0" indent="0">
              <a:buNone/>
            </a:pPr>
            <a:endParaRPr lang="en-US" dirty="0">
              <a:solidFill>
                <a:schemeClr val="accent6">
                  <a:lumMod val="75000"/>
                </a:schemeClr>
              </a:solidFill>
            </a:endParaRPr>
          </a:p>
        </p:txBody>
      </p:sp>
      <p:sp>
        <p:nvSpPr>
          <p:cNvPr id="4" name="Slide Number Placeholder 5">
            <a:extLst>
              <a:ext uri="{FF2B5EF4-FFF2-40B4-BE49-F238E27FC236}">
                <a16:creationId xmlns:a16="http://schemas.microsoft.com/office/drawing/2014/main" id="{61D41F66-A4FE-4213-BEF5-4CDD96B5E79B}"/>
              </a:ext>
            </a:extLst>
          </p:cNvPr>
          <p:cNvSpPr>
            <a:spLocks noGrp="1"/>
          </p:cNvSpPr>
          <p:nvPr>
            <p:ph type="sldNum" sz="quarter" idx="12"/>
          </p:nvPr>
        </p:nvSpPr>
        <p:spPr>
          <a:xfrm>
            <a:off x="10342708" y="295729"/>
            <a:ext cx="838199" cy="767687"/>
          </a:xfrm>
        </p:spPr>
        <p:txBody>
          <a:bodyPr>
            <a:normAutofit/>
          </a:bodyPr>
          <a:lstStyle/>
          <a:p>
            <a:pPr>
              <a:spcAft>
                <a:spcPts val="600"/>
              </a:spcAft>
            </a:pPr>
            <a:fld id="{25FB7523-2B6A-479B-BEC3-9B8263F8FE39}" type="slidenum">
              <a:rPr lang="en-US" smtClean="0"/>
              <a:pPr>
                <a:spcAft>
                  <a:spcPts val="600"/>
                </a:spcAft>
              </a:pPr>
              <a:t>3</a:t>
            </a:fld>
            <a:endParaRPr lang="en-US" dirty="0"/>
          </a:p>
        </p:txBody>
      </p:sp>
      <p:sp>
        <p:nvSpPr>
          <p:cNvPr id="6" name="Footer Placeholder 3">
            <a:extLst>
              <a:ext uri="{FF2B5EF4-FFF2-40B4-BE49-F238E27FC236}">
                <a16:creationId xmlns:a16="http://schemas.microsoft.com/office/drawing/2014/main" id="{526D65E6-CC57-4632-8DDA-3A61D523CD77}"/>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WBK Legal 2022 This presentation is informational only and does not constitute legal advice.</a:t>
            </a:r>
          </a:p>
        </p:txBody>
      </p:sp>
    </p:spTree>
    <p:extLst>
      <p:ext uri="{BB962C8B-B14F-4D97-AF65-F5344CB8AC3E}">
        <p14:creationId xmlns:p14="http://schemas.microsoft.com/office/powerpoint/2010/main" val="255169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840C6-F8F6-4FBA-AA0A-E4724BC1DC62}"/>
              </a:ext>
            </a:extLst>
          </p:cNvPr>
          <p:cNvSpPr>
            <a:spLocks noGrp="1"/>
          </p:cNvSpPr>
          <p:nvPr>
            <p:ph type="title"/>
          </p:nvPr>
        </p:nvSpPr>
        <p:spPr/>
        <p:txBody>
          <a:bodyPr/>
          <a:lstStyle/>
          <a:p>
            <a:r>
              <a:rPr lang="en-US" dirty="0"/>
              <a:t>The Investigation </a:t>
            </a:r>
          </a:p>
        </p:txBody>
      </p:sp>
      <p:sp>
        <p:nvSpPr>
          <p:cNvPr id="3" name="Content Placeholder 2">
            <a:extLst>
              <a:ext uri="{FF2B5EF4-FFF2-40B4-BE49-F238E27FC236}">
                <a16:creationId xmlns:a16="http://schemas.microsoft.com/office/drawing/2014/main" id="{81059ED1-4213-4E69-9880-BF66F80DF0B2}"/>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Schools must now determine which standard of proof they will require for claims of sexual harassment: </a:t>
            </a:r>
          </a:p>
          <a:p>
            <a:pPr lvl="1">
              <a:buFont typeface="Arial" panose="020B0604020202020204" pitchFamily="34" charset="0"/>
              <a:buChar char="•"/>
            </a:pPr>
            <a:r>
              <a:rPr lang="en-US" dirty="0">
                <a:solidFill>
                  <a:schemeClr val="accent6">
                    <a:lumMod val="75000"/>
                  </a:schemeClr>
                </a:solidFill>
              </a:rPr>
              <a:t>Preponderance of the evidence: “More likely than not” to have occurred. </a:t>
            </a:r>
          </a:p>
          <a:p>
            <a:pPr lvl="1">
              <a:buFont typeface="Arial" panose="020B0604020202020204" pitchFamily="34" charset="0"/>
              <a:buChar char="•"/>
            </a:pPr>
            <a:r>
              <a:rPr lang="en-US" dirty="0">
                <a:solidFill>
                  <a:schemeClr val="accent6">
                    <a:lumMod val="75000"/>
                  </a:schemeClr>
                </a:solidFill>
              </a:rPr>
              <a:t>Clear and convincing evidence: Higher than Preponderance of the evidence, but less than beyond a reasonable doubt. This standard requires that the event alleged is “highly probable” </a:t>
            </a:r>
          </a:p>
        </p:txBody>
      </p:sp>
      <p:sp>
        <p:nvSpPr>
          <p:cNvPr id="5" name="Slide Number Placeholder 4">
            <a:extLst>
              <a:ext uri="{FF2B5EF4-FFF2-40B4-BE49-F238E27FC236}">
                <a16:creationId xmlns:a16="http://schemas.microsoft.com/office/drawing/2014/main" id="{575D5058-CDA0-4168-8870-9AC988B361F1}"/>
              </a:ext>
            </a:extLst>
          </p:cNvPr>
          <p:cNvSpPr>
            <a:spLocks noGrp="1"/>
          </p:cNvSpPr>
          <p:nvPr>
            <p:ph type="sldNum" sz="quarter" idx="12"/>
          </p:nvPr>
        </p:nvSpPr>
        <p:spPr/>
        <p:txBody>
          <a:bodyPr/>
          <a:lstStyle/>
          <a:p>
            <a:fld id="{25FB7523-2B6A-479B-BEC3-9B8263F8FE39}" type="slidenum">
              <a:rPr lang="en-US" smtClean="0"/>
              <a:t>30</a:t>
            </a:fld>
            <a:endParaRPr lang="en-US" dirty="0"/>
          </a:p>
        </p:txBody>
      </p:sp>
      <p:sp>
        <p:nvSpPr>
          <p:cNvPr id="6" name="Footer Placeholder 3">
            <a:extLst>
              <a:ext uri="{FF2B5EF4-FFF2-40B4-BE49-F238E27FC236}">
                <a16:creationId xmlns:a16="http://schemas.microsoft.com/office/drawing/2014/main" id="{D44C96A7-74F3-4665-89F3-8F17020E79D7}"/>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708339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Key Players – Title IX Coordinator </a:t>
            </a:r>
          </a:p>
        </p:txBody>
      </p:sp>
      <p:sp>
        <p:nvSpPr>
          <p:cNvPr id="3" name="Content Placeholder 2"/>
          <p:cNvSpPr>
            <a:spLocks noGrp="1"/>
          </p:cNvSpPr>
          <p:nvPr>
            <p:ph idx="1"/>
          </p:nvPr>
        </p:nvSpPr>
        <p:spPr/>
        <p:txBody>
          <a:bodyPr/>
          <a:lstStyle/>
          <a:p>
            <a:pPr marL="0" indent="0">
              <a:buNone/>
            </a:pPr>
            <a:endParaRPr lang="en-US" dirty="0">
              <a:solidFill>
                <a:schemeClr val="accent6">
                  <a:lumMod val="75000"/>
                </a:schemeClr>
              </a:solidFill>
            </a:endParaRPr>
          </a:p>
        </p:txBody>
      </p:sp>
      <p:sp>
        <p:nvSpPr>
          <p:cNvPr id="5" name="Slide Number Placeholder 4"/>
          <p:cNvSpPr>
            <a:spLocks noGrp="1"/>
          </p:cNvSpPr>
          <p:nvPr>
            <p:ph type="sldNum" sz="quarter" idx="12"/>
          </p:nvPr>
        </p:nvSpPr>
        <p:spPr/>
        <p:txBody>
          <a:bodyPr/>
          <a:lstStyle/>
          <a:p>
            <a:fld id="{25FB7523-2B6A-479B-BEC3-9B8263F8FE39}" type="slidenum">
              <a:rPr lang="en-US" smtClean="0"/>
              <a:t>31</a:t>
            </a:fld>
            <a:endParaRPr lang="en-US" dirty="0"/>
          </a:p>
        </p:txBody>
      </p:sp>
      <p:sp>
        <p:nvSpPr>
          <p:cNvPr id="6" name="Footer Placeholder 3">
            <a:extLst>
              <a:ext uri="{FF2B5EF4-FFF2-40B4-BE49-F238E27FC236}">
                <a16:creationId xmlns:a16="http://schemas.microsoft.com/office/drawing/2014/main" id="{B85BC835-5CF1-4992-BEE7-0D6311CB42EB}"/>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555592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Key Players – Title IX Coordinator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Title IX Coordinator is designated to ensure compliance with regulations and receive complaints </a:t>
            </a:r>
          </a:p>
          <a:p>
            <a:pPr lvl="1">
              <a:buFont typeface="Arial" panose="020B0604020202020204" pitchFamily="34" charset="0"/>
              <a:buChar char="•"/>
            </a:pPr>
            <a:r>
              <a:rPr lang="en-US" dirty="0">
                <a:solidFill>
                  <a:schemeClr val="accent6">
                    <a:lumMod val="75000"/>
                  </a:schemeClr>
                </a:solidFill>
              </a:rPr>
              <a:t>Monitor schools’ compliance with Title IX </a:t>
            </a:r>
          </a:p>
          <a:p>
            <a:pPr lvl="1">
              <a:buFont typeface="Arial" panose="020B0604020202020204" pitchFamily="34" charset="0"/>
              <a:buChar char="•"/>
            </a:pPr>
            <a:r>
              <a:rPr lang="en-US" dirty="0">
                <a:solidFill>
                  <a:schemeClr val="accent6">
                    <a:lumMod val="75000"/>
                  </a:schemeClr>
                </a:solidFill>
              </a:rPr>
              <a:t>Ensure training is provided </a:t>
            </a:r>
          </a:p>
          <a:p>
            <a:pPr lvl="1">
              <a:buFont typeface="Arial" panose="020B0604020202020204" pitchFamily="34" charset="0"/>
              <a:buChar char="•"/>
            </a:pPr>
            <a:r>
              <a:rPr lang="en-US" dirty="0">
                <a:solidFill>
                  <a:schemeClr val="accent6">
                    <a:lumMod val="75000"/>
                  </a:schemeClr>
                </a:solidFill>
              </a:rPr>
              <a:t>Coordinate investigations and resolutions of reports </a:t>
            </a:r>
          </a:p>
          <a:p>
            <a:pPr lvl="1">
              <a:buFont typeface="Arial" panose="020B0604020202020204" pitchFamily="34" charset="0"/>
              <a:buChar char="•"/>
            </a:pPr>
            <a:r>
              <a:rPr lang="en-US" dirty="0">
                <a:solidFill>
                  <a:schemeClr val="accent6">
                    <a:lumMod val="75000"/>
                  </a:schemeClr>
                </a:solidFill>
              </a:rPr>
              <a:t>Ensure appropriate actions to eliminate sexual harassment to prevent recurrence </a:t>
            </a:r>
          </a:p>
          <a:p>
            <a:pPr lvl="1">
              <a:buFont typeface="Arial" panose="020B0604020202020204" pitchFamily="34" charset="0"/>
              <a:buChar char="•"/>
            </a:pPr>
            <a:r>
              <a:rPr lang="en-US" dirty="0">
                <a:solidFill>
                  <a:schemeClr val="accent6">
                    <a:lumMod val="75000"/>
                  </a:schemeClr>
                </a:solidFill>
              </a:rPr>
              <a:t>Review efforts to ensure the educational setting is free from sexual harassment </a:t>
            </a:r>
          </a:p>
        </p:txBody>
      </p:sp>
      <p:sp>
        <p:nvSpPr>
          <p:cNvPr id="5" name="Slide Number Placeholder 4"/>
          <p:cNvSpPr>
            <a:spLocks noGrp="1"/>
          </p:cNvSpPr>
          <p:nvPr>
            <p:ph type="sldNum" sz="quarter" idx="12"/>
          </p:nvPr>
        </p:nvSpPr>
        <p:spPr/>
        <p:txBody>
          <a:bodyPr/>
          <a:lstStyle/>
          <a:p>
            <a:fld id="{25FB7523-2B6A-479B-BEC3-9B8263F8FE39}" type="slidenum">
              <a:rPr lang="en-US" smtClean="0"/>
              <a:t>32</a:t>
            </a:fld>
            <a:endParaRPr lang="en-US" dirty="0"/>
          </a:p>
        </p:txBody>
      </p:sp>
      <p:sp>
        <p:nvSpPr>
          <p:cNvPr id="6" name="Footer Placeholder 3">
            <a:extLst>
              <a:ext uri="{FF2B5EF4-FFF2-40B4-BE49-F238E27FC236}">
                <a16:creationId xmlns:a16="http://schemas.microsoft.com/office/drawing/2014/main" id="{75C48ED0-55F0-4236-B1E5-C15DD5B5F611}"/>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964078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C325D-A843-4397-8FAC-D908B25C1FC9}"/>
              </a:ext>
            </a:extLst>
          </p:cNvPr>
          <p:cNvSpPr>
            <a:spLocks noGrp="1"/>
          </p:cNvSpPr>
          <p:nvPr>
            <p:ph type="title"/>
          </p:nvPr>
        </p:nvSpPr>
        <p:spPr/>
        <p:txBody>
          <a:bodyPr/>
          <a:lstStyle/>
          <a:p>
            <a:r>
              <a:rPr lang="en-US" dirty="0"/>
              <a:t>Title IX Coordinator Continued </a:t>
            </a:r>
          </a:p>
        </p:txBody>
      </p:sp>
      <p:sp>
        <p:nvSpPr>
          <p:cNvPr id="3" name="Content Placeholder 2">
            <a:extLst>
              <a:ext uri="{FF2B5EF4-FFF2-40B4-BE49-F238E27FC236}">
                <a16:creationId xmlns:a16="http://schemas.microsoft.com/office/drawing/2014/main" id="{0D6E2514-FF6F-442F-A9DD-C380DB8C755D}"/>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Contacts each complainant to discuss supportive measures </a:t>
            </a:r>
          </a:p>
          <a:p>
            <a:pPr>
              <a:buFont typeface="Arial" panose="020B0604020202020204" pitchFamily="34" charset="0"/>
              <a:buChar char="•"/>
            </a:pPr>
            <a:r>
              <a:rPr lang="en-US" dirty="0">
                <a:solidFill>
                  <a:schemeClr val="accent6">
                    <a:lumMod val="75000"/>
                  </a:schemeClr>
                </a:solidFill>
              </a:rPr>
              <a:t>Considers the complainants wishes regarding such measures </a:t>
            </a:r>
          </a:p>
          <a:p>
            <a:pPr>
              <a:buFont typeface="Arial" panose="020B0604020202020204" pitchFamily="34" charset="0"/>
              <a:buChar char="•"/>
            </a:pPr>
            <a:r>
              <a:rPr lang="en-US" dirty="0">
                <a:solidFill>
                  <a:schemeClr val="accent6">
                    <a:lumMod val="75000"/>
                  </a:schemeClr>
                </a:solidFill>
              </a:rPr>
              <a:t>Explains formal complaint process to complainant </a:t>
            </a:r>
          </a:p>
          <a:p>
            <a:pPr>
              <a:buFont typeface="Arial" panose="020B0604020202020204" pitchFamily="34" charset="0"/>
              <a:buChar char="•"/>
            </a:pPr>
            <a:r>
              <a:rPr lang="en-US" dirty="0">
                <a:solidFill>
                  <a:schemeClr val="accent6">
                    <a:lumMod val="75000"/>
                  </a:schemeClr>
                </a:solidFill>
              </a:rPr>
              <a:t>Treats complainants and respondents equitably </a:t>
            </a:r>
          </a:p>
          <a:p>
            <a:pPr>
              <a:buFont typeface="Arial" panose="020B0604020202020204" pitchFamily="34" charset="0"/>
              <a:buChar char="•"/>
            </a:pPr>
            <a:r>
              <a:rPr lang="en-US" dirty="0">
                <a:solidFill>
                  <a:schemeClr val="accent6">
                    <a:lumMod val="75000"/>
                  </a:schemeClr>
                </a:solidFill>
              </a:rPr>
              <a:t>Implement remedies where there is a founded case of sexual harassment </a:t>
            </a:r>
          </a:p>
          <a:p>
            <a:pPr>
              <a:buFont typeface="Arial" panose="020B0604020202020204" pitchFamily="34" charset="0"/>
              <a:buChar char="•"/>
            </a:pPr>
            <a:r>
              <a:rPr lang="en-US" dirty="0">
                <a:solidFill>
                  <a:schemeClr val="accent6">
                    <a:lumMod val="75000"/>
                  </a:schemeClr>
                </a:solidFill>
              </a:rPr>
              <a:t>May impose disciplinary sanctions </a:t>
            </a:r>
          </a:p>
        </p:txBody>
      </p:sp>
      <p:sp>
        <p:nvSpPr>
          <p:cNvPr id="5" name="Slide Number Placeholder 4">
            <a:extLst>
              <a:ext uri="{FF2B5EF4-FFF2-40B4-BE49-F238E27FC236}">
                <a16:creationId xmlns:a16="http://schemas.microsoft.com/office/drawing/2014/main" id="{5A7FEC8B-03BC-4878-8ACD-FB4099CF5722}"/>
              </a:ext>
            </a:extLst>
          </p:cNvPr>
          <p:cNvSpPr>
            <a:spLocks noGrp="1"/>
          </p:cNvSpPr>
          <p:nvPr>
            <p:ph type="sldNum" sz="quarter" idx="12"/>
          </p:nvPr>
        </p:nvSpPr>
        <p:spPr/>
        <p:txBody>
          <a:bodyPr/>
          <a:lstStyle/>
          <a:p>
            <a:fld id="{25FB7523-2B6A-479B-BEC3-9B8263F8FE39}" type="slidenum">
              <a:rPr lang="en-US" smtClean="0"/>
              <a:t>33</a:t>
            </a:fld>
            <a:endParaRPr lang="en-US" dirty="0"/>
          </a:p>
        </p:txBody>
      </p:sp>
      <p:sp>
        <p:nvSpPr>
          <p:cNvPr id="6" name="Footer Placeholder 3">
            <a:extLst>
              <a:ext uri="{FF2B5EF4-FFF2-40B4-BE49-F238E27FC236}">
                <a16:creationId xmlns:a16="http://schemas.microsoft.com/office/drawing/2014/main" id="{CC513347-3036-40DD-B76D-1D80BDC99984}"/>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346344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4EE44-E19B-48D0-9CEC-3DD05ADDB5B6}"/>
              </a:ext>
            </a:extLst>
          </p:cNvPr>
          <p:cNvSpPr>
            <a:spLocks noGrp="1"/>
          </p:cNvSpPr>
          <p:nvPr>
            <p:ph type="title"/>
          </p:nvPr>
        </p:nvSpPr>
        <p:spPr/>
        <p:txBody>
          <a:bodyPr/>
          <a:lstStyle/>
          <a:p>
            <a:r>
              <a:rPr lang="en-US" dirty="0"/>
              <a:t>Title IX Coordinator Continued </a:t>
            </a:r>
          </a:p>
        </p:txBody>
      </p:sp>
      <p:sp>
        <p:nvSpPr>
          <p:cNvPr id="3" name="Content Placeholder 2">
            <a:extLst>
              <a:ext uri="{FF2B5EF4-FFF2-40B4-BE49-F238E27FC236}">
                <a16:creationId xmlns:a16="http://schemas.microsoft.com/office/drawing/2014/main" id="{15D3C1E6-CC0C-4A4A-8DA1-577D6DB19D0C}"/>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The Title IX Coordinator may (and should) have a trained designee/designees who have the skill and ability to execute the duties of the Title IX Coordinator in the event that the Title IX Coordinator is unable to do so </a:t>
            </a:r>
          </a:p>
          <a:p>
            <a:pPr>
              <a:buFont typeface="Arial" panose="020B0604020202020204" pitchFamily="34" charset="0"/>
              <a:buChar char="•"/>
            </a:pPr>
            <a:r>
              <a:rPr lang="en-US" dirty="0">
                <a:solidFill>
                  <a:schemeClr val="accent6">
                    <a:lumMod val="75000"/>
                  </a:schemeClr>
                </a:solidFill>
              </a:rPr>
              <a:t>Title IX Coordinators should not have other job duties that may create a conflict of interest </a:t>
            </a:r>
          </a:p>
          <a:p>
            <a:pPr lvl="1">
              <a:buFont typeface="Arial" panose="020B0604020202020204" pitchFamily="34" charset="0"/>
              <a:buChar char="•"/>
            </a:pPr>
            <a:r>
              <a:rPr lang="en-US" dirty="0">
                <a:solidFill>
                  <a:schemeClr val="accent6">
                    <a:lumMod val="75000"/>
                  </a:schemeClr>
                </a:solidFill>
              </a:rPr>
              <a:t>Example: Coach, Solicitor</a:t>
            </a:r>
          </a:p>
        </p:txBody>
      </p:sp>
      <p:sp>
        <p:nvSpPr>
          <p:cNvPr id="5" name="Slide Number Placeholder 4">
            <a:extLst>
              <a:ext uri="{FF2B5EF4-FFF2-40B4-BE49-F238E27FC236}">
                <a16:creationId xmlns:a16="http://schemas.microsoft.com/office/drawing/2014/main" id="{3A64925F-17D4-4C45-83E6-443633678A93}"/>
              </a:ext>
            </a:extLst>
          </p:cNvPr>
          <p:cNvSpPr>
            <a:spLocks noGrp="1"/>
          </p:cNvSpPr>
          <p:nvPr>
            <p:ph type="sldNum" sz="quarter" idx="12"/>
          </p:nvPr>
        </p:nvSpPr>
        <p:spPr/>
        <p:txBody>
          <a:bodyPr/>
          <a:lstStyle/>
          <a:p>
            <a:fld id="{25FB7523-2B6A-479B-BEC3-9B8263F8FE39}" type="slidenum">
              <a:rPr lang="en-US" smtClean="0"/>
              <a:t>34</a:t>
            </a:fld>
            <a:endParaRPr lang="en-US" dirty="0"/>
          </a:p>
        </p:txBody>
      </p:sp>
      <p:sp>
        <p:nvSpPr>
          <p:cNvPr id="6" name="Footer Placeholder 3">
            <a:extLst>
              <a:ext uri="{FF2B5EF4-FFF2-40B4-BE49-F238E27FC236}">
                <a16:creationId xmlns:a16="http://schemas.microsoft.com/office/drawing/2014/main" id="{4CCF173F-E724-4A7F-A618-B93073783282}"/>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425204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6DE1-45D6-4B16-8A6E-CA5B1C7CECDE}"/>
              </a:ext>
            </a:extLst>
          </p:cNvPr>
          <p:cNvSpPr>
            <a:spLocks noGrp="1"/>
          </p:cNvSpPr>
          <p:nvPr>
            <p:ph type="title"/>
          </p:nvPr>
        </p:nvSpPr>
        <p:spPr/>
        <p:txBody>
          <a:bodyPr/>
          <a:lstStyle/>
          <a:p>
            <a:r>
              <a:rPr lang="en-US" dirty="0"/>
              <a:t>Investigator </a:t>
            </a:r>
          </a:p>
        </p:txBody>
      </p:sp>
      <p:sp>
        <p:nvSpPr>
          <p:cNvPr id="3" name="Content Placeholder 2">
            <a:extLst>
              <a:ext uri="{FF2B5EF4-FFF2-40B4-BE49-F238E27FC236}">
                <a16:creationId xmlns:a16="http://schemas.microsoft.com/office/drawing/2014/main" id="{585959A6-37C0-49DE-B294-CB2341A61DBE}"/>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Assigned by the Title IX Coordinator</a:t>
            </a:r>
          </a:p>
          <a:p>
            <a:pPr lvl="1">
              <a:buFont typeface="Arial" panose="020B0604020202020204" pitchFamily="34" charset="0"/>
              <a:buChar char="•"/>
            </a:pPr>
            <a:r>
              <a:rPr lang="en-US" dirty="0">
                <a:solidFill>
                  <a:schemeClr val="accent6">
                    <a:lumMod val="75000"/>
                  </a:schemeClr>
                </a:solidFill>
              </a:rPr>
              <a:t>Impartial, unbiased and free from conflicts </a:t>
            </a:r>
          </a:p>
          <a:p>
            <a:pPr lvl="1">
              <a:buFont typeface="Arial" panose="020B0604020202020204" pitchFamily="34" charset="0"/>
              <a:buChar char="•"/>
            </a:pPr>
            <a:r>
              <a:rPr lang="en-US" dirty="0">
                <a:solidFill>
                  <a:schemeClr val="accent6">
                    <a:lumMod val="75000"/>
                  </a:schemeClr>
                </a:solidFill>
              </a:rPr>
              <a:t>Oversees prompt gathering of facts based on the filing of the formal complaint </a:t>
            </a:r>
          </a:p>
          <a:p>
            <a:pPr lvl="1">
              <a:buFont typeface="Arial" panose="020B0604020202020204" pitchFamily="34" charset="0"/>
              <a:buChar char="•"/>
            </a:pPr>
            <a:r>
              <a:rPr lang="en-US" dirty="0">
                <a:solidFill>
                  <a:schemeClr val="accent6">
                    <a:lumMod val="75000"/>
                  </a:schemeClr>
                </a:solidFill>
              </a:rPr>
              <a:t>Communicates with all participants throughout the investigation </a:t>
            </a:r>
          </a:p>
          <a:p>
            <a:pPr lvl="1">
              <a:buFont typeface="Arial" panose="020B0604020202020204" pitchFamily="34" charset="0"/>
              <a:buChar char="•"/>
            </a:pPr>
            <a:r>
              <a:rPr lang="en-US" dirty="0">
                <a:solidFill>
                  <a:schemeClr val="accent6">
                    <a:lumMod val="75000"/>
                  </a:schemeClr>
                </a:solidFill>
              </a:rPr>
              <a:t>Provides notice of delay </a:t>
            </a:r>
          </a:p>
          <a:p>
            <a:pPr lvl="1">
              <a:buFont typeface="Arial" panose="020B0604020202020204" pitchFamily="34" charset="0"/>
              <a:buChar char="•"/>
            </a:pPr>
            <a:r>
              <a:rPr lang="en-US" dirty="0">
                <a:solidFill>
                  <a:schemeClr val="accent6">
                    <a:lumMod val="75000"/>
                  </a:schemeClr>
                </a:solidFill>
              </a:rPr>
              <a:t>Understands “relevance” and “standard of proof” in order to create a report that summarizes relevant evidence  </a:t>
            </a:r>
          </a:p>
          <a:p>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054D4192-A34F-4FE7-BE54-ED231457C957}"/>
              </a:ext>
            </a:extLst>
          </p:cNvPr>
          <p:cNvSpPr>
            <a:spLocks noGrp="1"/>
          </p:cNvSpPr>
          <p:nvPr>
            <p:ph type="sldNum" sz="quarter" idx="12"/>
          </p:nvPr>
        </p:nvSpPr>
        <p:spPr/>
        <p:txBody>
          <a:bodyPr/>
          <a:lstStyle/>
          <a:p>
            <a:fld id="{25FB7523-2B6A-479B-BEC3-9B8263F8FE39}" type="slidenum">
              <a:rPr lang="en-US" smtClean="0"/>
              <a:t>35</a:t>
            </a:fld>
            <a:endParaRPr lang="en-US" dirty="0"/>
          </a:p>
        </p:txBody>
      </p:sp>
      <p:sp>
        <p:nvSpPr>
          <p:cNvPr id="6" name="Footer Placeholder 3">
            <a:extLst>
              <a:ext uri="{FF2B5EF4-FFF2-40B4-BE49-F238E27FC236}">
                <a16:creationId xmlns:a16="http://schemas.microsoft.com/office/drawing/2014/main" id="{B2DF0910-69B7-48C5-9F11-C3681526FDBD}"/>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859182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A35B-2905-4A09-B902-2F9B38CC2FFE}"/>
              </a:ext>
            </a:extLst>
          </p:cNvPr>
          <p:cNvSpPr>
            <a:spLocks noGrp="1"/>
          </p:cNvSpPr>
          <p:nvPr>
            <p:ph type="title"/>
          </p:nvPr>
        </p:nvSpPr>
        <p:spPr/>
        <p:txBody>
          <a:bodyPr/>
          <a:lstStyle/>
          <a:p>
            <a:r>
              <a:rPr lang="en-US" dirty="0"/>
              <a:t>Decision Maker </a:t>
            </a:r>
          </a:p>
        </p:txBody>
      </p:sp>
      <p:sp>
        <p:nvSpPr>
          <p:cNvPr id="3" name="Content Placeholder 2">
            <a:extLst>
              <a:ext uri="{FF2B5EF4-FFF2-40B4-BE49-F238E27FC236}">
                <a16:creationId xmlns:a16="http://schemas.microsoft.com/office/drawing/2014/main" id="{ACF41379-D462-4465-9AAE-265B1E7E96CC}"/>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Must understand (via training) how to accurately evaluate the relevant evidence </a:t>
            </a:r>
          </a:p>
          <a:p>
            <a:pPr>
              <a:buFont typeface="Arial" panose="020B0604020202020204" pitchFamily="34" charset="0"/>
              <a:buChar char="•"/>
            </a:pPr>
            <a:r>
              <a:rPr lang="en-US" dirty="0">
                <a:solidFill>
                  <a:schemeClr val="accent6">
                    <a:lumMod val="75000"/>
                  </a:schemeClr>
                </a:solidFill>
              </a:rPr>
              <a:t>Must use independent judgment </a:t>
            </a:r>
          </a:p>
          <a:p>
            <a:pPr>
              <a:buFont typeface="Arial" panose="020B0604020202020204" pitchFamily="34" charset="0"/>
              <a:buChar char="•"/>
            </a:pPr>
            <a:r>
              <a:rPr lang="en-US" dirty="0">
                <a:solidFill>
                  <a:schemeClr val="accent6">
                    <a:lumMod val="75000"/>
                  </a:schemeClr>
                </a:solidFill>
              </a:rPr>
              <a:t>Must be free from conflicts of interest, or bias for or against complainants or respondents and receive special training on impartiality </a:t>
            </a:r>
          </a:p>
        </p:txBody>
      </p:sp>
      <p:sp>
        <p:nvSpPr>
          <p:cNvPr id="5" name="Slide Number Placeholder 4">
            <a:extLst>
              <a:ext uri="{FF2B5EF4-FFF2-40B4-BE49-F238E27FC236}">
                <a16:creationId xmlns:a16="http://schemas.microsoft.com/office/drawing/2014/main" id="{75FF1CA1-F29C-4BD0-B868-FF47D755C1A7}"/>
              </a:ext>
            </a:extLst>
          </p:cNvPr>
          <p:cNvSpPr>
            <a:spLocks noGrp="1"/>
          </p:cNvSpPr>
          <p:nvPr>
            <p:ph type="sldNum" sz="quarter" idx="12"/>
          </p:nvPr>
        </p:nvSpPr>
        <p:spPr/>
        <p:txBody>
          <a:bodyPr/>
          <a:lstStyle/>
          <a:p>
            <a:fld id="{25FB7523-2B6A-479B-BEC3-9B8263F8FE39}" type="slidenum">
              <a:rPr lang="en-US" smtClean="0"/>
              <a:t>36</a:t>
            </a:fld>
            <a:endParaRPr lang="en-US" dirty="0"/>
          </a:p>
        </p:txBody>
      </p:sp>
      <p:sp>
        <p:nvSpPr>
          <p:cNvPr id="6" name="Footer Placeholder 3">
            <a:extLst>
              <a:ext uri="{FF2B5EF4-FFF2-40B4-BE49-F238E27FC236}">
                <a16:creationId xmlns:a16="http://schemas.microsoft.com/office/drawing/2014/main" id="{0AF0A32A-4285-4871-9A40-2234E6D0DB85}"/>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6222774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A35B-2905-4A09-B902-2F9B38CC2FFE}"/>
              </a:ext>
            </a:extLst>
          </p:cNvPr>
          <p:cNvSpPr>
            <a:spLocks noGrp="1"/>
          </p:cNvSpPr>
          <p:nvPr>
            <p:ph type="title"/>
          </p:nvPr>
        </p:nvSpPr>
        <p:spPr/>
        <p:txBody>
          <a:bodyPr/>
          <a:lstStyle/>
          <a:p>
            <a:r>
              <a:rPr lang="en-US" dirty="0"/>
              <a:t>Initiating the Investigation</a:t>
            </a:r>
          </a:p>
        </p:txBody>
      </p:sp>
      <p:sp>
        <p:nvSpPr>
          <p:cNvPr id="3" name="Content Placeholder 2">
            <a:extLst>
              <a:ext uri="{FF2B5EF4-FFF2-40B4-BE49-F238E27FC236}">
                <a16:creationId xmlns:a16="http://schemas.microsoft.com/office/drawing/2014/main" id="{ACF41379-D462-4465-9AAE-265B1E7E96CC}"/>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When a school begins an investigation, it must provide both the complainant and respondent with notice</a:t>
            </a:r>
          </a:p>
          <a:p>
            <a:pPr lvl="1">
              <a:buFont typeface="Arial" panose="020B0604020202020204" pitchFamily="34" charset="0"/>
              <a:buChar char="•"/>
            </a:pPr>
            <a:r>
              <a:rPr lang="en-US" dirty="0">
                <a:solidFill>
                  <a:schemeClr val="accent6">
                    <a:lumMod val="75000"/>
                  </a:schemeClr>
                </a:solidFill>
              </a:rPr>
              <a:t>Schools Grievance Process </a:t>
            </a:r>
          </a:p>
          <a:p>
            <a:pPr lvl="1">
              <a:buFont typeface="Arial" panose="020B0604020202020204" pitchFamily="34" charset="0"/>
              <a:buChar char="•"/>
            </a:pPr>
            <a:r>
              <a:rPr lang="en-US" dirty="0">
                <a:solidFill>
                  <a:schemeClr val="accent6">
                    <a:lumMod val="75000"/>
                  </a:schemeClr>
                </a:solidFill>
              </a:rPr>
              <a:t>Include the informal resolution option in the initial notice </a:t>
            </a:r>
          </a:p>
          <a:p>
            <a:pPr>
              <a:buFont typeface="Arial" panose="020B0604020202020204" pitchFamily="34" charset="0"/>
              <a:buChar char="•"/>
            </a:pPr>
            <a:r>
              <a:rPr lang="en-US" dirty="0">
                <a:solidFill>
                  <a:schemeClr val="accent6">
                    <a:lumMod val="75000"/>
                  </a:schemeClr>
                </a:solidFill>
              </a:rPr>
              <a:t>Initial Notice must contain:</a:t>
            </a:r>
          </a:p>
          <a:p>
            <a:pPr lvl="1">
              <a:buFont typeface="Arial" panose="020B0604020202020204" pitchFamily="34" charset="0"/>
              <a:buChar char="•"/>
            </a:pPr>
            <a:r>
              <a:rPr lang="en-US" dirty="0">
                <a:solidFill>
                  <a:schemeClr val="accent6">
                    <a:lumMod val="75000"/>
                  </a:schemeClr>
                </a:solidFill>
              </a:rPr>
              <a:t>Key details of alleged sexual harassment of incident (date/location; alleged misconduct; who was involved</a:t>
            </a:r>
          </a:p>
          <a:p>
            <a:pPr lvl="1">
              <a:buFont typeface="Arial" panose="020B0604020202020204" pitchFamily="34" charset="0"/>
              <a:buChar char="•"/>
            </a:pPr>
            <a:r>
              <a:rPr lang="en-US" dirty="0">
                <a:solidFill>
                  <a:schemeClr val="accent6">
                    <a:lumMod val="75000"/>
                  </a:schemeClr>
                </a:solidFill>
              </a:rPr>
              <a:t>Statement that the respondent is presumed not responsible and can only be found to be responsible following investigation process</a:t>
            </a:r>
          </a:p>
        </p:txBody>
      </p:sp>
      <p:sp>
        <p:nvSpPr>
          <p:cNvPr id="5" name="Slide Number Placeholder 4">
            <a:extLst>
              <a:ext uri="{FF2B5EF4-FFF2-40B4-BE49-F238E27FC236}">
                <a16:creationId xmlns:a16="http://schemas.microsoft.com/office/drawing/2014/main" id="{75FF1CA1-F29C-4BD0-B868-FF47D755C1A7}"/>
              </a:ext>
            </a:extLst>
          </p:cNvPr>
          <p:cNvSpPr>
            <a:spLocks noGrp="1"/>
          </p:cNvSpPr>
          <p:nvPr>
            <p:ph type="sldNum" sz="quarter" idx="12"/>
          </p:nvPr>
        </p:nvSpPr>
        <p:spPr/>
        <p:txBody>
          <a:bodyPr/>
          <a:lstStyle/>
          <a:p>
            <a:fld id="{25FB7523-2B6A-479B-BEC3-9B8263F8FE39}" type="slidenum">
              <a:rPr lang="en-US" smtClean="0"/>
              <a:t>37</a:t>
            </a:fld>
            <a:endParaRPr lang="en-US" dirty="0"/>
          </a:p>
        </p:txBody>
      </p:sp>
      <p:sp>
        <p:nvSpPr>
          <p:cNvPr id="6" name="Footer Placeholder 3">
            <a:extLst>
              <a:ext uri="{FF2B5EF4-FFF2-40B4-BE49-F238E27FC236}">
                <a16:creationId xmlns:a16="http://schemas.microsoft.com/office/drawing/2014/main" id="{607D606F-4A01-4F85-A847-5C4973F9D9C2}"/>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90906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D1F3-2B24-42DE-A368-616D2EB2DC24}"/>
              </a:ext>
            </a:extLst>
          </p:cNvPr>
          <p:cNvSpPr>
            <a:spLocks noGrp="1"/>
          </p:cNvSpPr>
          <p:nvPr>
            <p:ph type="title"/>
          </p:nvPr>
        </p:nvSpPr>
        <p:spPr/>
        <p:txBody>
          <a:bodyPr/>
          <a:lstStyle/>
          <a:p>
            <a:r>
              <a:rPr lang="en-US" dirty="0"/>
              <a:t>Initial Notice </a:t>
            </a:r>
          </a:p>
        </p:txBody>
      </p:sp>
      <p:sp>
        <p:nvSpPr>
          <p:cNvPr id="3" name="Content Placeholder 2">
            <a:extLst>
              <a:ext uri="{FF2B5EF4-FFF2-40B4-BE49-F238E27FC236}">
                <a16:creationId xmlns:a16="http://schemas.microsoft.com/office/drawing/2014/main" id="{9B207053-D182-4245-B167-C0D64E9C70AA}"/>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Initial Notice must also contain: </a:t>
            </a:r>
          </a:p>
          <a:p>
            <a:pPr lvl="1">
              <a:buFont typeface="Arial" panose="020B0604020202020204" pitchFamily="34" charset="0"/>
              <a:buChar char="•"/>
            </a:pPr>
            <a:r>
              <a:rPr lang="en-US" dirty="0">
                <a:solidFill>
                  <a:schemeClr val="accent6">
                    <a:lumMod val="75000"/>
                  </a:schemeClr>
                </a:solidFill>
              </a:rPr>
              <a:t>Parties are entitled to an advisor of their choice </a:t>
            </a:r>
          </a:p>
          <a:p>
            <a:pPr lvl="2">
              <a:buFont typeface="Arial" panose="020B0604020202020204" pitchFamily="34" charset="0"/>
              <a:buChar char="•"/>
            </a:pPr>
            <a:r>
              <a:rPr lang="en-US" dirty="0">
                <a:solidFill>
                  <a:schemeClr val="accent6">
                    <a:lumMod val="75000"/>
                  </a:schemeClr>
                </a:solidFill>
              </a:rPr>
              <a:t>Can be attorney but does not have to be </a:t>
            </a:r>
          </a:p>
          <a:p>
            <a:pPr lvl="1">
              <a:buFont typeface="Arial" panose="020B0604020202020204" pitchFamily="34" charset="0"/>
              <a:buChar char="•"/>
            </a:pPr>
            <a:r>
              <a:rPr lang="en-US" dirty="0">
                <a:solidFill>
                  <a:schemeClr val="accent6">
                    <a:lumMod val="75000"/>
                  </a:schemeClr>
                </a:solidFill>
              </a:rPr>
              <a:t>Parties may request to inspect and review all evidence </a:t>
            </a:r>
          </a:p>
          <a:p>
            <a:pPr lvl="1">
              <a:buFont typeface="Arial" panose="020B0604020202020204" pitchFamily="34" charset="0"/>
              <a:buChar char="•"/>
            </a:pPr>
            <a:r>
              <a:rPr lang="en-US" dirty="0">
                <a:solidFill>
                  <a:schemeClr val="accent6">
                    <a:lumMod val="75000"/>
                  </a:schemeClr>
                </a:solidFill>
              </a:rPr>
              <a:t>Must contain information regarding prohibition against providing false statements or providing false evidence </a:t>
            </a:r>
          </a:p>
          <a:p>
            <a:pPr>
              <a:buFont typeface="Arial" panose="020B0604020202020204" pitchFamily="34" charset="0"/>
              <a:buChar char="•"/>
            </a:pPr>
            <a:r>
              <a:rPr lang="en-US" dirty="0">
                <a:solidFill>
                  <a:schemeClr val="accent6">
                    <a:lumMod val="75000"/>
                  </a:schemeClr>
                </a:solidFill>
              </a:rPr>
              <a:t>Initial Notice </a:t>
            </a:r>
            <a:r>
              <a:rPr lang="en-US" b="1" dirty="0">
                <a:solidFill>
                  <a:schemeClr val="accent6">
                    <a:lumMod val="75000"/>
                  </a:schemeClr>
                </a:solidFill>
              </a:rPr>
              <a:t>must </a:t>
            </a:r>
            <a:r>
              <a:rPr lang="en-US" dirty="0">
                <a:solidFill>
                  <a:schemeClr val="accent6">
                    <a:lumMod val="75000"/>
                  </a:schemeClr>
                </a:solidFill>
              </a:rPr>
              <a:t>be provided prior to the initiation of and investigation, and give respondent sufficient time to prepare before an investigatory interview </a:t>
            </a:r>
          </a:p>
        </p:txBody>
      </p:sp>
      <p:sp>
        <p:nvSpPr>
          <p:cNvPr id="5" name="Slide Number Placeholder 4">
            <a:extLst>
              <a:ext uri="{FF2B5EF4-FFF2-40B4-BE49-F238E27FC236}">
                <a16:creationId xmlns:a16="http://schemas.microsoft.com/office/drawing/2014/main" id="{374C87D7-5A66-4F61-BFC1-B113B4438C43}"/>
              </a:ext>
            </a:extLst>
          </p:cNvPr>
          <p:cNvSpPr>
            <a:spLocks noGrp="1"/>
          </p:cNvSpPr>
          <p:nvPr>
            <p:ph type="sldNum" sz="quarter" idx="12"/>
          </p:nvPr>
        </p:nvSpPr>
        <p:spPr/>
        <p:txBody>
          <a:bodyPr/>
          <a:lstStyle/>
          <a:p>
            <a:fld id="{25FB7523-2B6A-479B-BEC3-9B8263F8FE39}" type="slidenum">
              <a:rPr lang="en-US" smtClean="0"/>
              <a:t>38</a:t>
            </a:fld>
            <a:endParaRPr lang="en-US" dirty="0"/>
          </a:p>
        </p:txBody>
      </p:sp>
      <p:sp>
        <p:nvSpPr>
          <p:cNvPr id="6" name="Footer Placeholder 3">
            <a:extLst>
              <a:ext uri="{FF2B5EF4-FFF2-40B4-BE49-F238E27FC236}">
                <a16:creationId xmlns:a16="http://schemas.microsoft.com/office/drawing/2014/main" id="{D4206BC2-0FFF-42CD-AFA1-BAF53D0D372B}"/>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583706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D1F3-2B24-42DE-A368-616D2EB2DC24}"/>
              </a:ext>
            </a:extLst>
          </p:cNvPr>
          <p:cNvSpPr>
            <a:spLocks noGrp="1"/>
          </p:cNvSpPr>
          <p:nvPr>
            <p:ph type="title"/>
          </p:nvPr>
        </p:nvSpPr>
        <p:spPr/>
        <p:txBody>
          <a:bodyPr/>
          <a:lstStyle/>
          <a:p>
            <a:r>
              <a:rPr lang="en-US" sz="3600" dirty="0">
                <a:solidFill>
                  <a:srgbClr val="EBEBEB"/>
                </a:solidFill>
              </a:rPr>
              <a:t>Mandatory Dismissals of Complaints </a:t>
            </a:r>
            <a:endParaRPr lang="en-US" dirty="0"/>
          </a:p>
        </p:txBody>
      </p:sp>
      <p:sp>
        <p:nvSpPr>
          <p:cNvPr id="3" name="Content Placeholder 2">
            <a:extLst>
              <a:ext uri="{FF2B5EF4-FFF2-40B4-BE49-F238E27FC236}">
                <a16:creationId xmlns:a16="http://schemas.microsoft.com/office/drawing/2014/main" id="{9B207053-D182-4245-B167-C0D64E9C70AA}"/>
              </a:ext>
            </a:extLst>
          </p:cNvPr>
          <p:cNvSpPr>
            <a:spLocks noGrp="1"/>
          </p:cNvSpPr>
          <p:nvPr>
            <p:ph idx="1"/>
          </p:nvPr>
        </p:nvSpPr>
        <p:spPr/>
        <p:txBody>
          <a:bodyPr/>
          <a:lstStyle/>
          <a:p>
            <a:pPr>
              <a:buFont typeface="Arial" panose="020B0604020202020204" pitchFamily="34" charset="0"/>
              <a:buChar char="•"/>
            </a:pPr>
            <a:r>
              <a:rPr lang="en-US" sz="2000" dirty="0">
                <a:solidFill>
                  <a:schemeClr val="accent6">
                    <a:lumMod val="75000"/>
                  </a:schemeClr>
                </a:solidFill>
              </a:rPr>
              <a:t>A school must dismiss a complaint if:</a:t>
            </a:r>
          </a:p>
          <a:p>
            <a:pPr lvl="1">
              <a:buFont typeface="Arial" panose="020B0604020202020204" pitchFamily="34" charset="0"/>
              <a:buChar char="•"/>
            </a:pPr>
            <a:r>
              <a:rPr lang="en-US" sz="2000" dirty="0">
                <a:solidFill>
                  <a:schemeClr val="accent6">
                    <a:lumMod val="75000"/>
                  </a:schemeClr>
                </a:solidFill>
              </a:rPr>
              <a:t>Conduct described does not meet definition of sexual harassment; </a:t>
            </a:r>
          </a:p>
          <a:p>
            <a:pPr lvl="1">
              <a:buFont typeface="Arial" panose="020B0604020202020204" pitchFamily="34" charset="0"/>
              <a:buChar char="•"/>
            </a:pPr>
            <a:r>
              <a:rPr lang="en-US" sz="2000" dirty="0">
                <a:solidFill>
                  <a:schemeClr val="accent6">
                    <a:lumMod val="75000"/>
                  </a:schemeClr>
                </a:solidFill>
              </a:rPr>
              <a:t>Conduct alleged did not occur in the school’s education program or activity; </a:t>
            </a:r>
          </a:p>
          <a:p>
            <a:pPr lvl="1">
              <a:buFont typeface="Arial" panose="020B0604020202020204" pitchFamily="34" charset="0"/>
              <a:buChar char="•"/>
            </a:pPr>
            <a:r>
              <a:rPr lang="en-US" sz="2000" dirty="0">
                <a:solidFill>
                  <a:schemeClr val="accent6">
                    <a:lumMod val="75000"/>
                  </a:schemeClr>
                </a:solidFill>
              </a:rPr>
              <a:t>Conduct alleged did not occur in the United States </a:t>
            </a:r>
          </a:p>
        </p:txBody>
      </p:sp>
      <p:sp>
        <p:nvSpPr>
          <p:cNvPr id="5" name="Slide Number Placeholder 4">
            <a:extLst>
              <a:ext uri="{FF2B5EF4-FFF2-40B4-BE49-F238E27FC236}">
                <a16:creationId xmlns:a16="http://schemas.microsoft.com/office/drawing/2014/main" id="{374C87D7-5A66-4F61-BFC1-B113B4438C43}"/>
              </a:ext>
            </a:extLst>
          </p:cNvPr>
          <p:cNvSpPr>
            <a:spLocks noGrp="1"/>
          </p:cNvSpPr>
          <p:nvPr>
            <p:ph type="sldNum" sz="quarter" idx="12"/>
          </p:nvPr>
        </p:nvSpPr>
        <p:spPr/>
        <p:txBody>
          <a:bodyPr/>
          <a:lstStyle/>
          <a:p>
            <a:fld id="{25FB7523-2B6A-479B-BEC3-9B8263F8FE39}" type="slidenum">
              <a:rPr lang="en-US" smtClean="0"/>
              <a:t>39</a:t>
            </a:fld>
            <a:endParaRPr lang="en-US" dirty="0"/>
          </a:p>
        </p:txBody>
      </p:sp>
      <p:sp>
        <p:nvSpPr>
          <p:cNvPr id="6" name="Footer Placeholder 3">
            <a:extLst>
              <a:ext uri="{FF2B5EF4-FFF2-40B4-BE49-F238E27FC236}">
                <a16:creationId xmlns:a16="http://schemas.microsoft.com/office/drawing/2014/main" id="{628E96ED-38B1-4107-9EEA-A41F690A2A71}"/>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WBK Legal 2022 This presentation is informational only and does not constitute legal advice.</a:t>
            </a:r>
          </a:p>
        </p:txBody>
      </p:sp>
    </p:spTree>
    <p:extLst>
      <p:ext uri="{BB962C8B-B14F-4D97-AF65-F5344CB8AC3E}">
        <p14:creationId xmlns:p14="http://schemas.microsoft.com/office/powerpoint/2010/main" val="133996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950F1-6E4C-4792-BBB8-F8B2EECC7CB7}"/>
              </a:ext>
            </a:extLst>
          </p:cNvPr>
          <p:cNvSpPr>
            <a:spLocks noGrp="1"/>
          </p:cNvSpPr>
          <p:nvPr>
            <p:ph type="title"/>
          </p:nvPr>
        </p:nvSpPr>
        <p:spPr/>
        <p:txBody>
          <a:bodyPr/>
          <a:lstStyle/>
          <a:p>
            <a:r>
              <a:rPr lang="en-US" dirty="0"/>
              <a:t>Background Overview </a:t>
            </a:r>
          </a:p>
        </p:txBody>
      </p:sp>
      <p:sp>
        <p:nvSpPr>
          <p:cNvPr id="3" name="Content Placeholder 2">
            <a:extLst>
              <a:ext uri="{FF2B5EF4-FFF2-40B4-BE49-F238E27FC236}">
                <a16:creationId xmlns:a16="http://schemas.microsoft.com/office/drawing/2014/main" id="{01E73BB7-4B3D-401E-860F-C6D77437E0BA}"/>
              </a:ext>
            </a:extLst>
          </p:cNvPr>
          <p:cNvSpPr>
            <a:spLocks noGrp="1"/>
          </p:cNvSpPr>
          <p:nvPr>
            <p:ph idx="1"/>
          </p:nvPr>
        </p:nvSpPr>
        <p:spPr>
          <a:xfrm>
            <a:off x="1154954" y="2273417"/>
            <a:ext cx="10052738" cy="4412609"/>
          </a:xfrm>
        </p:spPr>
        <p:txBody>
          <a:bodyPr>
            <a:normAutofit/>
          </a:bodyPr>
          <a:lstStyle/>
          <a:p>
            <a:pPr>
              <a:buFont typeface="Arial" panose="020B0604020202020204" pitchFamily="34" charset="0"/>
              <a:buChar char="•"/>
            </a:pPr>
            <a:r>
              <a:rPr lang="en-US" sz="2200" dirty="0">
                <a:solidFill>
                  <a:schemeClr val="accent6">
                    <a:lumMod val="75000"/>
                  </a:schemeClr>
                </a:solidFill>
              </a:rPr>
              <a:t>What is Title IX?</a:t>
            </a:r>
          </a:p>
          <a:p>
            <a:pPr lvl="1">
              <a:buFont typeface="Arial" panose="020B0604020202020204" pitchFamily="34" charset="0"/>
              <a:buChar char="•"/>
            </a:pPr>
            <a:r>
              <a:rPr lang="en-US" sz="2200" dirty="0">
                <a:solidFill>
                  <a:schemeClr val="accent6">
                    <a:lumMod val="75000"/>
                  </a:schemeClr>
                </a:solidFill>
              </a:rPr>
              <a:t>Federal Civil Rights statute that prohibits discrimination on the basis of sex in education programs and activities that receive federal financial assistance. </a:t>
            </a:r>
          </a:p>
          <a:p>
            <a:pPr>
              <a:buFont typeface="Arial" panose="020B0604020202020204" pitchFamily="34" charset="0"/>
              <a:buChar char="•"/>
            </a:pPr>
            <a:r>
              <a:rPr lang="en-US" sz="2200" dirty="0">
                <a:solidFill>
                  <a:schemeClr val="accent6">
                    <a:lumMod val="75000"/>
                  </a:schemeClr>
                </a:solidFill>
              </a:rPr>
              <a:t>What are the objectives of Title IX? </a:t>
            </a:r>
          </a:p>
          <a:p>
            <a:pPr lvl="1">
              <a:buFont typeface="Arial" panose="020B0604020202020204" pitchFamily="34" charset="0"/>
              <a:buChar char="•"/>
            </a:pPr>
            <a:r>
              <a:rPr lang="en-US" sz="2200" dirty="0">
                <a:solidFill>
                  <a:schemeClr val="accent6">
                    <a:lumMod val="75000"/>
                  </a:schemeClr>
                </a:solidFill>
              </a:rPr>
              <a:t>1) To avoid the use of federal resources to support discriminatory practices; </a:t>
            </a:r>
          </a:p>
          <a:p>
            <a:pPr lvl="1">
              <a:buFont typeface="Arial" panose="020B0604020202020204" pitchFamily="34" charset="0"/>
              <a:buChar char="•"/>
            </a:pPr>
            <a:r>
              <a:rPr lang="en-US" sz="2200" dirty="0">
                <a:solidFill>
                  <a:schemeClr val="accent6">
                    <a:lumMod val="75000"/>
                  </a:schemeClr>
                </a:solidFill>
              </a:rPr>
              <a:t>2) To provide individual citizens effective protection against those practices.</a:t>
            </a:r>
          </a:p>
          <a:p>
            <a:pPr lvl="2">
              <a:buFont typeface="Arial" panose="020B0604020202020204" pitchFamily="34" charset="0"/>
              <a:buChar char="•"/>
            </a:pPr>
            <a:r>
              <a:rPr lang="en-US" sz="2200" i="1" dirty="0">
                <a:solidFill>
                  <a:schemeClr val="accent6">
                    <a:lumMod val="75000"/>
                  </a:schemeClr>
                </a:solidFill>
              </a:rPr>
              <a:t>Cannon v. University of Chicago, Supreme Court, 1979 </a:t>
            </a:r>
          </a:p>
          <a:p>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82B2CB7F-37A0-489D-9969-D45837069316}"/>
              </a:ext>
            </a:extLst>
          </p:cNvPr>
          <p:cNvSpPr>
            <a:spLocks noGrp="1"/>
          </p:cNvSpPr>
          <p:nvPr>
            <p:ph type="sldNum" sz="quarter" idx="12"/>
          </p:nvPr>
        </p:nvSpPr>
        <p:spPr/>
        <p:txBody>
          <a:bodyPr/>
          <a:lstStyle/>
          <a:p>
            <a:fld id="{25FB7523-2B6A-479B-BEC3-9B8263F8FE39}" type="slidenum">
              <a:rPr lang="en-US" smtClean="0"/>
              <a:t>4</a:t>
            </a:fld>
            <a:endParaRPr lang="en-US" dirty="0"/>
          </a:p>
        </p:txBody>
      </p:sp>
      <p:sp>
        <p:nvSpPr>
          <p:cNvPr id="6" name="Footer Placeholder 3">
            <a:extLst>
              <a:ext uri="{FF2B5EF4-FFF2-40B4-BE49-F238E27FC236}">
                <a16:creationId xmlns:a16="http://schemas.microsoft.com/office/drawing/2014/main" id="{0B5211A3-E3B2-4C1C-965D-25E2D2D6C67C}"/>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WBK Legal 2022 This presentation is informational only and does not constitute legal advice.</a:t>
            </a:r>
          </a:p>
        </p:txBody>
      </p:sp>
    </p:spTree>
    <p:extLst>
      <p:ext uri="{BB962C8B-B14F-4D97-AF65-F5344CB8AC3E}">
        <p14:creationId xmlns:p14="http://schemas.microsoft.com/office/powerpoint/2010/main" val="2445430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D1F3-2B24-42DE-A368-616D2EB2DC24}"/>
              </a:ext>
            </a:extLst>
          </p:cNvPr>
          <p:cNvSpPr>
            <a:spLocks noGrp="1"/>
          </p:cNvSpPr>
          <p:nvPr>
            <p:ph type="title"/>
          </p:nvPr>
        </p:nvSpPr>
        <p:spPr/>
        <p:txBody>
          <a:bodyPr/>
          <a:lstStyle/>
          <a:p>
            <a:r>
              <a:rPr lang="en-US" sz="3600" dirty="0">
                <a:solidFill>
                  <a:srgbClr val="EBEBEB"/>
                </a:solidFill>
              </a:rPr>
              <a:t>Discretionary Dismissals </a:t>
            </a:r>
            <a:endParaRPr lang="en-US" dirty="0"/>
          </a:p>
        </p:txBody>
      </p:sp>
      <p:sp>
        <p:nvSpPr>
          <p:cNvPr id="3" name="Content Placeholder 2">
            <a:extLst>
              <a:ext uri="{FF2B5EF4-FFF2-40B4-BE49-F238E27FC236}">
                <a16:creationId xmlns:a16="http://schemas.microsoft.com/office/drawing/2014/main" id="{9B207053-D182-4245-B167-C0D64E9C70AA}"/>
              </a:ext>
            </a:extLst>
          </p:cNvPr>
          <p:cNvSpPr>
            <a:spLocks noGrp="1"/>
          </p:cNvSpPr>
          <p:nvPr>
            <p:ph idx="1"/>
          </p:nvPr>
        </p:nvSpPr>
        <p:spPr/>
        <p:txBody>
          <a:bodyPr/>
          <a:lstStyle/>
          <a:p>
            <a:pPr>
              <a:buFont typeface="Arial" panose="020B0604020202020204" pitchFamily="34" charset="0"/>
              <a:buChar char="•"/>
            </a:pPr>
            <a:r>
              <a:rPr lang="en-US" sz="2000" dirty="0">
                <a:solidFill>
                  <a:schemeClr val="accent6">
                    <a:lumMod val="75000"/>
                  </a:schemeClr>
                </a:solidFill>
              </a:rPr>
              <a:t>A school </a:t>
            </a:r>
            <a:r>
              <a:rPr lang="en-US" sz="2000" b="1" dirty="0">
                <a:solidFill>
                  <a:schemeClr val="accent6">
                    <a:lumMod val="75000"/>
                  </a:schemeClr>
                </a:solidFill>
              </a:rPr>
              <a:t>may </a:t>
            </a:r>
            <a:r>
              <a:rPr lang="en-US" sz="2000" dirty="0">
                <a:solidFill>
                  <a:schemeClr val="accent6">
                    <a:lumMod val="75000"/>
                  </a:schemeClr>
                </a:solidFill>
              </a:rPr>
              <a:t>dismiss a complaint or some allegations if:</a:t>
            </a:r>
          </a:p>
          <a:p>
            <a:pPr lvl="1">
              <a:buFont typeface="Arial" panose="020B0604020202020204" pitchFamily="34" charset="0"/>
              <a:buChar char="•"/>
            </a:pPr>
            <a:r>
              <a:rPr lang="en-US" sz="2000" dirty="0">
                <a:solidFill>
                  <a:schemeClr val="accent6">
                    <a:lumMod val="75000"/>
                  </a:schemeClr>
                </a:solidFill>
              </a:rPr>
              <a:t>Complainant wishes to withdraw formal complaint or some allegations </a:t>
            </a:r>
          </a:p>
          <a:p>
            <a:pPr lvl="1">
              <a:buFont typeface="Arial" panose="020B0604020202020204" pitchFamily="34" charset="0"/>
              <a:buChar char="•"/>
            </a:pPr>
            <a:r>
              <a:rPr lang="en-US" sz="2000" dirty="0">
                <a:solidFill>
                  <a:schemeClr val="accent6">
                    <a:lumMod val="75000"/>
                  </a:schemeClr>
                </a:solidFill>
              </a:rPr>
              <a:t>If respondent is no longer enrolled or employed by school </a:t>
            </a:r>
          </a:p>
          <a:p>
            <a:pPr lvl="1">
              <a:buFont typeface="Arial" panose="020B0604020202020204" pitchFamily="34" charset="0"/>
              <a:buChar char="•"/>
            </a:pPr>
            <a:r>
              <a:rPr lang="en-US" sz="2000" dirty="0">
                <a:solidFill>
                  <a:schemeClr val="accent6">
                    <a:lumMod val="75000"/>
                  </a:schemeClr>
                </a:solidFill>
              </a:rPr>
              <a:t>Or if school is prevented from gathering evidence sufficient to reach a determination about allegations </a:t>
            </a:r>
          </a:p>
          <a:p>
            <a:pPr>
              <a:buFont typeface="Arial" panose="020B0604020202020204" pitchFamily="34" charset="0"/>
              <a:buChar char="•"/>
            </a:pPr>
            <a:r>
              <a:rPr lang="en-US" sz="2000" dirty="0">
                <a:solidFill>
                  <a:schemeClr val="accent6">
                    <a:lumMod val="75000"/>
                  </a:schemeClr>
                </a:solidFill>
              </a:rPr>
              <a:t>But may still proceed </a:t>
            </a:r>
          </a:p>
        </p:txBody>
      </p:sp>
      <p:sp>
        <p:nvSpPr>
          <p:cNvPr id="5" name="Slide Number Placeholder 4">
            <a:extLst>
              <a:ext uri="{FF2B5EF4-FFF2-40B4-BE49-F238E27FC236}">
                <a16:creationId xmlns:a16="http://schemas.microsoft.com/office/drawing/2014/main" id="{374C87D7-5A66-4F61-BFC1-B113B4438C43}"/>
              </a:ext>
            </a:extLst>
          </p:cNvPr>
          <p:cNvSpPr>
            <a:spLocks noGrp="1"/>
          </p:cNvSpPr>
          <p:nvPr>
            <p:ph type="sldNum" sz="quarter" idx="12"/>
          </p:nvPr>
        </p:nvSpPr>
        <p:spPr/>
        <p:txBody>
          <a:bodyPr/>
          <a:lstStyle/>
          <a:p>
            <a:fld id="{25FB7523-2B6A-479B-BEC3-9B8263F8FE39}" type="slidenum">
              <a:rPr lang="en-US" smtClean="0"/>
              <a:t>40</a:t>
            </a:fld>
            <a:endParaRPr lang="en-US" dirty="0"/>
          </a:p>
        </p:txBody>
      </p:sp>
      <p:sp>
        <p:nvSpPr>
          <p:cNvPr id="6" name="Footer Placeholder 3">
            <a:extLst>
              <a:ext uri="{FF2B5EF4-FFF2-40B4-BE49-F238E27FC236}">
                <a16:creationId xmlns:a16="http://schemas.microsoft.com/office/drawing/2014/main" id="{78C26157-62A0-4CD8-8941-6458ED4E1A61}"/>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6711385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DFC8-9990-4CD1-8172-BB58BE8D9848}"/>
              </a:ext>
            </a:extLst>
          </p:cNvPr>
          <p:cNvSpPr>
            <a:spLocks noGrp="1"/>
          </p:cNvSpPr>
          <p:nvPr>
            <p:ph type="title"/>
          </p:nvPr>
        </p:nvSpPr>
        <p:spPr/>
        <p:txBody>
          <a:bodyPr/>
          <a:lstStyle/>
          <a:p>
            <a:r>
              <a:rPr lang="en-US" dirty="0"/>
              <a:t>Dismissal Process </a:t>
            </a:r>
          </a:p>
        </p:txBody>
      </p:sp>
      <p:sp>
        <p:nvSpPr>
          <p:cNvPr id="3" name="Content Placeholder 2">
            <a:extLst>
              <a:ext uri="{FF2B5EF4-FFF2-40B4-BE49-F238E27FC236}">
                <a16:creationId xmlns:a16="http://schemas.microsoft.com/office/drawing/2014/main" id="{73B2C40A-DFD4-4228-88B2-A6E5BB5E6BE5}"/>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When a complaint is dismissed in its entirety or in part, the school must promptly send written notice of the dismissal and the reason for dismissal to the parties </a:t>
            </a:r>
          </a:p>
          <a:p>
            <a:pPr>
              <a:buFont typeface="Arial" panose="020B0604020202020204" pitchFamily="34" charset="0"/>
              <a:buChar char="•"/>
            </a:pPr>
            <a:r>
              <a:rPr lang="en-US" dirty="0">
                <a:solidFill>
                  <a:schemeClr val="accent6">
                    <a:lumMod val="75000"/>
                  </a:schemeClr>
                </a:solidFill>
              </a:rPr>
              <a:t>Both parties have a right to appeal this decision </a:t>
            </a:r>
          </a:p>
          <a:p>
            <a:pPr>
              <a:buFont typeface="Arial" panose="020B0604020202020204" pitchFamily="34" charset="0"/>
              <a:buChar char="•"/>
            </a:pPr>
            <a:r>
              <a:rPr lang="en-US" dirty="0">
                <a:solidFill>
                  <a:schemeClr val="accent6">
                    <a:lumMod val="75000"/>
                  </a:schemeClr>
                </a:solidFill>
              </a:rPr>
              <a:t>Must include appeal process in dismissal notice </a:t>
            </a:r>
          </a:p>
        </p:txBody>
      </p:sp>
      <p:sp>
        <p:nvSpPr>
          <p:cNvPr id="5" name="Slide Number Placeholder 4">
            <a:extLst>
              <a:ext uri="{FF2B5EF4-FFF2-40B4-BE49-F238E27FC236}">
                <a16:creationId xmlns:a16="http://schemas.microsoft.com/office/drawing/2014/main" id="{7DB7E88E-DFE0-450F-8DC5-D96C8B0791DE}"/>
              </a:ext>
            </a:extLst>
          </p:cNvPr>
          <p:cNvSpPr>
            <a:spLocks noGrp="1"/>
          </p:cNvSpPr>
          <p:nvPr>
            <p:ph type="sldNum" sz="quarter" idx="12"/>
          </p:nvPr>
        </p:nvSpPr>
        <p:spPr/>
        <p:txBody>
          <a:bodyPr/>
          <a:lstStyle/>
          <a:p>
            <a:fld id="{25FB7523-2B6A-479B-BEC3-9B8263F8FE39}" type="slidenum">
              <a:rPr lang="en-US" smtClean="0"/>
              <a:t>41</a:t>
            </a:fld>
            <a:endParaRPr lang="en-US" dirty="0"/>
          </a:p>
        </p:txBody>
      </p:sp>
      <p:sp>
        <p:nvSpPr>
          <p:cNvPr id="6" name="Footer Placeholder 3">
            <a:extLst>
              <a:ext uri="{FF2B5EF4-FFF2-40B4-BE49-F238E27FC236}">
                <a16:creationId xmlns:a16="http://schemas.microsoft.com/office/drawing/2014/main" id="{A7A7A754-2BBF-43FF-B446-0233DC1AAF83}"/>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895835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A8D41-6147-4684-86C7-1C560533328B}"/>
              </a:ext>
            </a:extLst>
          </p:cNvPr>
          <p:cNvSpPr>
            <a:spLocks noGrp="1"/>
          </p:cNvSpPr>
          <p:nvPr>
            <p:ph type="title"/>
          </p:nvPr>
        </p:nvSpPr>
        <p:spPr/>
        <p:txBody>
          <a:bodyPr/>
          <a:lstStyle/>
          <a:p>
            <a:r>
              <a:rPr lang="en-US" dirty="0"/>
              <a:t>Investigation </a:t>
            </a:r>
          </a:p>
        </p:txBody>
      </p:sp>
      <p:sp>
        <p:nvSpPr>
          <p:cNvPr id="3" name="Content Placeholder 2">
            <a:extLst>
              <a:ext uri="{FF2B5EF4-FFF2-40B4-BE49-F238E27FC236}">
                <a16:creationId xmlns:a16="http://schemas.microsoft.com/office/drawing/2014/main" id="{8F0D10E8-6C44-45E3-98EE-8FF5F4EC4FC7}"/>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Gathering Evidence: </a:t>
            </a:r>
          </a:p>
          <a:p>
            <a:pPr lvl="1">
              <a:buFont typeface="Arial" panose="020B0604020202020204" pitchFamily="34" charset="0"/>
              <a:buChar char="•"/>
            </a:pPr>
            <a:r>
              <a:rPr lang="en-US" dirty="0">
                <a:solidFill>
                  <a:schemeClr val="accent6">
                    <a:lumMod val="75000"/>
                  </a:schemeClr>
                </a:solidFill>
              </a:rPr>
              <a:t>Witness interviews and statements </a:t>
            </a:r>
          </a:p>
          <a:p>
            <a:pPr lvl="1">
              <a:buFont typeface="Arial" panose="020B0604020202020204" pitchFamily="34" charset="0"/>
              <a:buChar char="•"/>
            </a:pPr>
            <a:r>
              <a:rPr lang="en-US" dirty="0">
                <a:solidFill>
                  <a:schemeClr val="accent6">
                    <a:lumMod val="75000"/>
                  </a:schemeClr>
                </a:solidFill>
              </a:rPr>
              <a:t>Review of video footage </a:t>
            </a:r>
          </a:p>
          <a:p>
            <a:pPr lvl="1">
              <a:buFont typeface="Arial" panose="020B0604020202020204" pitchFamily="34" charset="0"/>
              <a:buChar char="•"/>
            </a:pPr>
            <a:r>
              <a:rPr lang="en-US" dirty="0">
                <a:solidFill>
                  <a:schemeClr val="accent6">
                    <a:lumMod val="75000"/>
                  </a:schemeClr>
                </a:solidFill>
              </a:rPr>
              <a:t>Review of screen shots that may be relevant </a:t>
            </a:r>
          </a:p>
          <a:p>
            <a:pPr lvl="1">
              <a:buFont typeface="Arial" panose="020B0604020202020204" pitchFamily="34" charset="0"/>
              <a:buChar char="•"/>
            </a:pPr>
            <a:r>
              <a:rPr lang="en-US" dirty="0">
                <a:solidFill>
                  <a:schemeClr val="accent6">
                    <a:lumMod val="75000"/>
                  </a:schemeClr>
                </a:solidFill>
              </a:rPr>
              <a:t>May review outside reports if they are provided, but school does not otherwise have right to access such reports (medical report, police report, etc.) </a:t>
            </a:r>
          </a:p>
          <a:p>
            <a:pPr lvl="1">
              <a:buFont typeface="Arial" panose="020B0604020202020204" pitchFamily="34" charset="0"/>
              <a:buChar char="•"/>
            </a:pPr>
            <a:r>
              <a:rPr lang="en-US" dirty="0">
                <a:solidFill>
                  <a:schemeClr val="accent6">
                    <a:lumMod val="75000"/>
                  </a:schemeClr>
                </a:solidFill>
              </a:rPr>
              <a:t>Any other evidence that either party provides </a:t>
            </a:r>
          </a:p>
          <a:p>
            <a:pPr>
              <a:buFont typeface="Arial" panose="020B0604020202020204" pitchFamily="34" charset="0"/>
              <a:buChar char="•"/>
            </a:pPr>
            <a:r>
              <a:rPr lang="en-US" dirty="0">
                <a:solidFill>
                  <a:schemeClr val="accent6">
                    <a:lumMod val="75000"/>
                  </a:schemeClr>
                </a:solidFill>
              </a:rPr>
              <a:t>Both parties must be given the opportunity to provide evidence, have access to an advisor, and participation of advisor for any meetings or hearings </a:t>
            </a:r>
          </a:p>
        </p:txBody>
      </p:sp>
      <p:sp>
        <p:nvSpPr>
          <p:cNvPr id="5" name="Slide Number Placeholder 4">
            <a:extLst>
              <a:ext uri="{FF2B5EF4-FFF2-40B4-BE49-F238E27FC236}">
                <a16:creationId xmlns:a16="http://schemas.microsoft.com/office/drawing/2014/main" id="{BC829DD2-4342-4353-A1D1-6CD373B8CED0}"/>
              </a:ext>
            </a:extLst>
          </p:cNvPr>
          <p:cNvSpPr>
            <a:spLocks noGrp="1"/>
          </p:cNvSpPr>
          <p:nvPr>
            <p:ph type="sldNum" sz="quarter" idx="12"/>
          </p:nvPr>
        </p:nvSpPr>
        <p:spPr/>
        <p:txBody>
          <a:bodyPr/>
          <a:lstStyle/>
          <a:p>
            <a:fld id="{25FB7523-2B6A-479B-BEC3-9B8263F8FE39}" type="slidenum">
              <a:rPr lang="en-US" smtClean="0"/>
              <a:t>42</a:t>
            </a:fld>
            <a:endParaRPr lang="en-US" dirty="0"/>
          </a:p>
        </p:txBody>
      </p:sp>
      <p:sp>
        <p:nvSpPr>
          <p:cNvPr id="6" name="Footer Placeholder 3">
            <a:extLst>
              <a:ext uri="{FF2B5EF4-FFF2-40B4-BE49-F238E27FC236}">
                <a16:creationId xmlns:a16="http://schemas.microsoft.com/office/drawing/2014/main" id="{A0A20DB8-678E-4370-8BB1-C3BFF7665867}"/>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0934736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F0671-4608-4C27-8C3B-5B3F366B5FAA}"/>
              </a:ext>
            </a:extLst>
          </p:cNvPr>
          <p:cNvSpPr>
            <a:spLocks noGrp="1"/>
          </p:cNvSpPr>
          <p:nvPr>
            <p:ph type="title"/>
          </p:nvPr>
        </p:nvSpPr>
        <p:spPr/>
        <p:txBody>
          <a:bodyPr/>
          <a:lstStyle/>
          <a:p>
            <a:r>
              <a:rPr lang="en-US" dirty="0"/>
              <a:t>Investigation Process continued </a:t>
            </a:r>
          </a:p>
        </p:txBody>
      </p:sp>
      <p:sp>
        <p:nvSpPr>
          <p:cNvPr id="3" name="Content Placeholder 2">
            <a:extLst>
              <a:ext uri="{FF2B5EF4-FFF2-40B4-BE49-F238E27FC236}">
                <a16:creationId xmlns:a16="http://schemas.microsoft.com/office/drawing/2014/main" id="{984FAB62-E02C-488E-A092-0313F868E32B}"/>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School must provide written notice, including date, time, location, participants, and purpose of all hearings, </a:t>
            </a:r>
            <a:r>
              <a:rPr lang="en-US" b="1" dirty="0">
                <a:solidFill>
                  <a:schemeClr val="accent6">
                    <a:lumMod val="75000"/>
                  </a:schemeClr>
                </a:solidFill>
              </a:rPr>
              <a:t>interviews, </a:t>
            </a:r>
            <a:r>
              <a:rPr lang="en-US" dirty="0">
                <a:solidFill>
                  <a:schemeClr val="accent6">
                    <a:lumMod val="75000"/>
                  </a:schemeClr>
                </a:solidFill>
              </a:rPr>
              <a:t>or other meetings, with sufficient time for the party to prepare. </a:t>
            </a:r>
          </a:p>
          <a:p>
            <a:pPr>
              <a:buFont typeface="Arial" panose="020B0604020202020204" pitchFamily="34" charset="0"/>
              <a:buChar char="•"/>
            </a:pPr>
            <a:r>
              <a:rPr lang="en-US" dirty="0">
                <a:solidFill>
                  <a:schemeClr val="accent6">
                    <a:lumMod val="75000"/>
                  </a:schemeClr>
                </a:solidFill>
              </a:rPr>
              <a:t>School must also provide equal opportunity for parties and advisors to inspect and review evidence obtained by the school as part of its investigation if the information is directly related to the allegation raised in the formal complaint and a right to respond to the evidence </a:t>
            </a:r>
          </a:p>
          <a:p>
            <a:pPr marL="0" indent="0">
              <a:buNone/>
            </a:pPr>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226E7954-2744-4DAB-BAAE-1F67B691C76C}"/>
              </a:ext>
            </a:extLst>
          </p:cNvPr>
          <p:cNvSpPr>
            <a:spLocks noGrp="1"/>
          </p:cNvSpPr>
          <p:nvPr>
            <p:ph type="sldNum" sz="quarter" idx="12"/>
          </p:nvPr>
        </p:nvSpPr>
        <p:spPr/>
        <p:txBody>
          <a:bodyPr/>
          <a:lstStyle/>
          <a:p>
            <a:fld id="{25FB7523-2B6A-479B-BEC3-9B8263F8FE39}" type="slidenum">
              <a:rPr lang="en-US" smtClean="0"/>
              <a:t>43</a:t>
            </a:fld>
            <a:endParaRPr lang="en-US" dirty="0"/>
          </a:p>
        </p:txBody>
      </p:sp>
      <p:sp>
        <p:nvSpPr>
          <p:cNvPr id="6" name="Footer Placeholder 3">
            <a:extLst>
              <a:ext uri="{FF2B5EF4-FFF2-40B4-BE49-F238E27FC236}">
                <a16:creationId xmlns:a16="http://schemas.microsoft.com/office/drawing/2014/main" id="{B66D3BA1-4562-471E-86F9-EDD153D958E9}"/>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436863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4928F-28DA-470F-ADE4-8770D199B55F}"/>
              </a:ext>
            </a:extLst>
          </p:cNvPr>
          <p:cNvSpPr>
            <a:spLocks noGrp="1"/>
          </p:cNvSpPr>
          <p:nvPr>
            <p:ph type="title"/>
          </p:nvPr>
        </p:nvSpPr>
        <p:spPr/>
        <p:txBody>
          <a:bodyPr/>
          <a:lstStyle/>
          <a:p>
            <a:r>
              <a:rPr lang="en-US" dirty="0"/>
              <a:t>Investigative Report </a:t>
            </a:r>
          </a:p>
        </p:txBody>
      </p:sp>
      <p:sp>
        <p:nvSpPr>
          <p:cNvPr id="3" name="Content Placeholder 2">
            <a:extLst>
              <a:ext uri="{FF2B5EF4-FFF2-40B4-BE49-F238E27FC236}">
                <a16:creationId xmlns:a16="http://schemas.microsoft.com/office/drawing/2014/main" id="{A1C374E1-2E09-4B31-8958-C2DADB65AE05}"/>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Must be prepared after investigation </a:t>
            </a:r>
          </a:p>
          <a:p>
            <a:pPr>
              <a:buFont typeface="Arial" panose="020B0604020202020204" pitchFamily="34" charset="0"/>
              <a:buChar char="•"/>
            </a:pPr>
            <a:r>
              <a:rPr lang="en-US" dirty="0">
                <a:solidFill>
                  <a:schemeClr val="accent6">
                    <a:lumMod val="75000"/>
                  </a:schemeClr>
                </a:solidFill>
              </a:rPr>
              <a:t>No requirement on length; but must summarize all steps taken during interview process </a:t>
            </a:r>
          </a:p>
          <a:p>
            <a:pPr>
              <a:buFont typeface="Arial" panose="020B0604020202020204" pitchFamily="34" charset="0"/>
              <a:buChar char="•"/>
            </a:pPr>
            <a:r>
              <a:rPr lang="en-US" dirty="0">
                <a:solidFill>
                  <a:schemeClr val="accent6">
                    <a:lumMod val="75000"/>
                  </a:schemeClr>
                </a:solidFill>
              </a:rPr>
              <a:t>Report cannot be issued until the evidence sharing has occurred </a:t>
            </a:r>
          </a:p>
          <a:p>
            <a:pPr lvl="1">
              <a:buFont typeface="Arial" panose="020B0604020202020204" pitchFamily="34" charset="0"/>
              <a:buChar char="•"/>
            </a:pPr>
            <a:r>
              <a:rPr lang="en-US" dirty="0">
                <a:solidFill>
                  <a:schemeClr val="accent6">
                    <a:lumMod val="75000"/>
                  </a:schemeClr>
                </a:solidFill>
              </a:rPr>
              <a:t>And parties given at least ten (10) days to respond to evidence in writing </a:t>
            </a:r>
          </a:p>
          <a:p>
            <a:pPr lvl="1">
              <a:buFont typeface="Arial" panose="020B0604020202020204" pitchFamily="34" charset="0"/>
              <a:buChar char="•"/>
            </a:pPr>
            <a:r>
              <a:rPr lang="en-US" dirty="0">
                <a:solidFill>
                  <a:schemeClr val="accent6">
                    <a:lumMod val="75000"/>
                  </a:schemeClr>
                </a:solidFill>
              </a:rPr>
              <a:t>If a written response to the evidence is provided, this must also be included in the investigation, and summary of such included in the report</a:t>
            </a:r>
          </a:p>
          <a:p>
            <a:pPr>
              <a:buFont typeface="Arial" panose="020B0604020202020204" pitchFamily="34" charset="0"/>
              <a:buChar char="•"/>
            </a:pPr>
            <a:r>
              <a:rPr lang="en-US" dirty="0">
                <a:solidFill>
                  <a:schemeClr val="accent6">
                    <a:lumMod val="75000"/>
                  </a:schemeClr>
                </a:solidFill>
              </a:rPr>
              <a:t>After these steps have occurred then report can be provided to the parties at least ten (10) days prior to the determination of any responsibility</a:t>
            </a:r>
          </a:p>
        </p:txBody>
      </p:sp>
      <p:sp>
        <p:nvSpPr>
          <p:cNvPr id="5" name="Slide Number Placeholder 4">
            <a:extLst>
              <a:ext uri="{FF2B5EF4-FFF2-40B4-BE49-F238E27FC236}">
                <a16:creationId xmlns:a16="http://schemas.microsoft.com/office/drawing/2014/main" id="{BC85BA81-1E5A-4FC9-8566-F341B90E50A8}"/>
              </a:ext>
            </a:extLst>
          </p:cNvPr>
          <p:cNvSpPr>
            <a:spLocks noGrp="1"/>
          </p:cNvSpPr>
          <p:nvPr>
            <p:ph type="sldNum" sz="quarter" idx="12"/>
          </p:nvPr>
        </p:nvSpPr>
        <p:spPr/>
        <p:txBody>
          <a:bodyPr/>
          <a:lstStyle/>
          <a:p>
            <a:fld id="{25FB7523-2B6A-479B-BEC3-9B8263F8FE39}" type="slidenum">
              <a:rPr lang="en-US" smtClean="0"/>
              <a:t>44</a:t>
            </a:fld>
            <a:endParaRPr lang="en-US" dirty="0"/>
          </a:p>
        </p:txBody>
      </p:sp>
      <p:sp>
        <p:nvSpPr>
          <p:cNvPr id="6" name="Footer Placeholder 3">
            <a:extLst>
              <a:ext uri="{FF2B5EF4-FFF2-40B4-BE49-F238E27FC236}">
                <a16:creationId xmlns:a16="http://schemas.microsoft.com/office/drawing/2014/main" id="{D29C1388-0B6A-4577-8486-E135D278D7F4}"/>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3312534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9CB5-854B-4D44-A5BF-A39777CC6D99}"/>
              </a:ext>
            </a:extLst>
          </p:cNvPr>
          <p:cNvSpPr>
            <a:spLocks noGrp="1"/>
          </p:cNvSpPr>
          <p:nvPr>
            <p:ph type="title"/>
          </p:nvPr>
        </p:nvSpPr>
        <p:spPr/>
        <p:txBody>
          <a:bodyPr/>
          <a:lstStyle/>
          <a:p>
            <a:r>
              <a:rPr lang="en-US" dirty="0"/>
              <a:t>Decision Making </a:t>
            </a:r>
          </a:p>
        </p:txBody>
      </p:sp>
      <p:sp>
        <p:nvSpPr>
          <p:cNvPr id="3" name="Content Placeholder 2">
            <a:extLst>
              <a:ext uri="{FF2B5EF4-FFF2-40B4-BE49-F238E27FC236}">
                <a16:creationId xmlns:a16="http://schemas.microsoft.com/office/drawing/2014/main" id="{0DD28242-613D-4C99-BFA1-AA6DAC272BD5}"/>
              </a:ext>
            </a:extLst>
          </p:cNvPr>
          <p:cNvSpPr>
            <a:spLocks noGrp="1"/>
          </p:cNvSpPr>
          <p:nvPr>
            <p:ph idx="1"/>
          </p:nvPr>
        </p:nvSpPr>
        <p:spPr/>
        <p:txBody>
          <a:bodyPr/>
          <a:lstStyle/>
          <a:p>
            <a:endParaRPr lang="en-US" dirty="0">
              <a:solidFill>
                <a:schemeClr val="accent6">
                  <a:lumMod val="75000"/>
                </a:schemeClr>
              </a:solidFill>
            </a:endParaRPr>
          </a:p>
          <a:p>
            <a:pPr>
              <a:buFont typeface="Arial" panose="020B0604020202020204" pitchFamily="34" charset="0"/>
              <a:buChar char="•"/>
            </a:pPr>
            <a:r>
              <a:rPr lang="en-US" dirty="0">
                <a:solidFill>
                  <a:schemeClr val="accent6">
                    <a:lumMod val="75000"/>
                  </a:schemeClr>
                </a:solidFill>
              </a:rPr>
              <a:t>The decision-maker must:</a:t>
            </a:r>
          </a:p>
          <a:p>
            <a:pPr lvl="1">
              <a:buFont typeface="Arial" panose="020B0604020202020204" pitchFamily="34" charset="0"/>
              <a:buChar char="•"/>
            </a:pPr>
            <a:r>
              <a:rPr lang="en-US" dirty="0">
                <a:solidFill>
                  <a:schemeClr val="accent6">
                    <a:lumMod val="75000"/>
                  </a:schemeClr>
                </a:solidFill>
              </a:rPr>
              <a:t>Weigh the relevant evidence and decide whether it meets the school’s standard of evidence for sexual harassment allegations </a:t>
            </a:r>
          </a:p>
          <a:p>
            <a:pPr>
              <a:buFont typeface="Arial" panose="020B0604020202020204" pitchFamily="34" charset="0"/>
              <a:buChar char="•"/>
            </a:pPr>
            <a:r>
              <a:rPr lang="en-US" dirty="0">
                <a:solidFill>
                  <a:schemeClr val="accent6">
                    <a:lumMod val="75000"/>
                  </a:schemeClr>
                </a:solidFill>
              </a:rPr>
              <a:t>Types of evidence:</a:t>
            </a:r>
          </a:p>
          <a:p>
            <a:pPr lvl="1">
              <a:buFont typeface="Arial" panose="020B0604020202020204" pitchFamily="34" charset="0"/>
              <a:buChar char="•"/>
            </a:pPr>
            <a:r>
              <a:rPr lang="en-US" dirty="0">
                <a:solidFill>
                  <a:schemeClr val="accent6">
                    <a:lumMod val="75000"/>
                  </a:schemeClr>
                </a:solidFill>
              </a:rPr>
              <a:t>Inculpatory – shows or tends to show a person’s involvement in an act or evidence that can establish guilt </a:t>
            </a:r>
          </a:p>
          <a:p>
            <a:pPr lvl="1">
              <a:buFont typeface="Arial" panose="020B0604020202020204" pitchFamily="34" charset="0"/>
              <a:buChar char="•"/>
            </a:pPr>
            <a:r>
              <a:rPr lang="en-US" dirty="0">
                <a:solidFill>
                  <a:schemeClr val="accent6">
                    <a:lumMod val="75000"/>
                  </a:schemeClr>
                </a:solidFill>
              </a:rPr>
              <a:t>Exculpatory – evidence that shows a person’s innocence </a:t>
            </a:r>
          </a:p>
          <a:p>
            <a:pPr marL="457200" lvl="1" indent="0">
              <a:buNone/>
            </a:pPr>
            <a:endParaRPr lang="en-US" dirty="0">
              <a:solidFill>
                <a:schemeClr val="accent6">
                  <a:lumMod val="75000"/>
                </a:schemeClr>
              </a:solidFill>
            </a:endParaRPr>
          </a:p>
          <a:p>
            <a:pPr lvl="1"/>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F576B3E6-2B56-4BFC-A9D2-FBCE4CBF7907}"/>
              </a:ext>
            </a:extLst>
          </p:cNvPr>
          <p:cNvSpPr>
            <a:spLocks noGrp="1"/>
          </p:cNvSpPr>
          <p:nvPr>
            <p:ph type="sldNum" sz="quarter" idx="12"/>
          </p:nvPr>
        </p:nvSpPr>
        <p:spPr/>
        <p:txBody>
          <a:bodyPr/>
          <a:lstStyle/>
          <a:p>
            <a:fld id="{25FB7523-2B6A-479B-BEC3-9B8263F8FE39}" type="slidenum">
              <a:rPr lang="en-US" smtClean="0"/>
              <a:t>45</a:t>
            </a:fld>
            <a:endParaRPr lang="en-US" dirty="0"/>
          </a:p>
        </p:txBody>
      </p:sp>
      <p:sp>
        <p:nvSpPr>
          <p:cNvPr id="6" name="Footer Placeholder 3">
            <a:extLst>
              <a:ext uri="{FF2B5EF4-FFF2-40B4-BE49-F238E27FC236}">
                <a16:creationId xmlns:a16="http://schemas.microsoft.com/office/drawing/2014/main" id="{89F7A82A-2DEA-447B-A526-E062ED66BC41}"/>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4379494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5C01B-A7A7-4EFF-8CFA-2C5AF8641B92}"/>
              </a:ext>
            </a:extLst>
          </p:cNvPr>
          <p:cNvSpPr>
            <a:spLocks noGrp="1"/>
          </p:cNvSpPr>
          <p:nvPr>
            <p:ph type="title"/>
          </p:nvPr>
        </p:nvSpPr>
        <p:spPr/>
        <p:txBody>
          <a:bodyPr/>
          <a:lstStyle/>
          <a:p>
            <a:r>
              <a:rPr lang="en-US" dirty="0"/>
              <a:t>Relevance Determination </a:t>
            </a:r>
          </a:p>
        </p:txBody>
      </p:sp>
      <p:sp>
        <p:nvSpPr>
          <p:cNvPr id="3" name="Content Placeholder 2">
            <a:extLst>
              <a:ext uri="{FF2B5EF4-FFF2-40B4-BE49-F238E27FC236}">
                <a16:creationId xmlns:a16="http://schemas.microsoft.com/office/drawing/2014/main" id="{3BBD0DAA-955D-422D-A47F-81AC356E8786}"/>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Evidence is relevant if it has any tendency to make a fact more or less probable than it would be without the evidence and the fact is of consequence in determining the outcome </a:t>
            </a:r>
          </a:p>
          <a:p>
            <a:pPr lvl="1">
              <a:buFont typeface="Arial" panose="020B0604020202020204" pitchFamily="34" charset="0"/>
              <a:buChar char="•"/>
            </a:pPr>
            <a:r>
              <a:rPr lang="en-US" dirty="0">
                <a:solidFill>
                  <a:schemeClr val="accent6">
                    <a:lumMod val="75000"/>
                  </a:schemeClr>
                </a:solidFill>
              </a:rPr>
              <a:t>It will relate directly to the allegation, or a part of the allegation </a:t>
            </a:r>
          </a:p>
          <a:p>
            <a:pPr lvl="1">
              <a:buFont typeface="Arial" panose="020B0604020202020204" pitchFamily="34" charset="0"/>
              <a:buChar char="•"/>
            </a:pPr>
            <a:r>
              <a:rPr lang="en-US" dirty="0">
                <a:solidFill>
                  <a:schemeClr val="accent6">
                    <a:lumMod val="75000"/>
                  </a:schemeClr>
                </a:solidFill>
              </a:rPr>
              <a:t>Information protected by a privilege is not relevant (attorney-client privilege, etc.) </a:t>
            </a:r>
          </a:p>
        </p:txBody>
      </p:sp>
      <p:sp>
        <p:nvSpPr>
          <p:cNvPr id="5" name="Slide Number Placeholder 4">
            <a:extLst>
              <a:ext uri="{FF2B5EF4-FFF2-40B4-BE49-F238E27FC236}">
                <a16:creationId xmlns:a16="http://schemas.microsoft.com/office/drawing/2014/main" id="{5AD89233-9A1C-44AA-AECA-EC12CC6EB7DA}"/>
              </a:ext>
            </a:extLst>
          </p:cNvPr>
          <p:cNvSpPr>
            <a:spLocks noGrp="1"/>
          </p:cNvSpPr>
          <p:nvPr>
            <p:ph type="sldNum" sz="quarter" idx="12"/>
          </p:nvPr>
        </p:nvSpPr>
        <p:spPr/>
        <p:txBody>
          <a:bodyPr/>
          <a:lstStyle/>
          <a:p>
            <a:fld id="{25FB7523-2B6A-479B-BEC3-9B8263F8FE39}" type="slidenum">
              <a:rPr lang="en-US" smtClean="0"/>
              <a:t>46</a:t>
            </a:fld>
            <a:endParaRPr lang="en-US" dirty="0"/>
          </a:p>
        </p:txBody>
      </p:sp>
      <p:sp>
        <p:nvSpPr>
          <p:cNvPr id="6" name="Footer Placeholder 3">
            <a:extLst>
              <a:ext uri="{FF2B5EF4-FFF2-40B4-BE49-F238E27FC236}">
                <a16:creationId xmlns:a16="http://schemas.microsoft.com/office/drawing/2014/main" id="{E7251F6F-01BF-41C9-873C-71E5BBC0B39D}"/>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937505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09B6-4293-4E8C-9832-9D61B4FA8DC2}"/>
              </a:ext>
            </a:extLst>
          </p:cNvPr>
          <p:cNvSpPr>
            <a:spLocks noGrp="1"/>
          </p:cNvSpPr>
          <p:nvPr>
            <p:ph type="title"/>
          </p:nvPr>
        </p:nvSpPr>
        <p:spPr/>
        <p:txBody>
          <a:bodyPr/>
          <a:lstStyle/>
          <a:p>
            <a:r>
              <a:rPr lang="en-US" dirty="0"/>
              <a:t>Credibility Determinations </a:t>
            </a:r>
          </a:p>
        </p:txBody>
      </p:sp>
      <p:sp>
        <p:nvSpPr>
          <p:cNvPr id="3" name="Content Placeholder 2">
            <a:extLst>
              <a:ext uri="{FF2B5EF4-FFF2-40B4-BE49-F238E27FC236}">
                <a16:creationId xmlns:a16="http://schemas.microsoft.com/office/drawing/2014/main" id="{53695A4A-A51C-4147-AC83-DF7EA7C354A7}"/>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Decision-Makers must make credibility determinations:</a:t>
            </a:r>
          </a:p>
          <a:p>
            <a:pPr lvl="1">
              <a:buFont typeface="Arial" panose="020B0604020202020204" pitchFamily="34" charset="0"/>
              <a:buChar char="•"/>
            </a:pPr>
            <a:r>
              <a:rPr lang="en-US" dirty="0">
                <a:solidFill>
                  <a:schemeClr val="accent6">
                    <a:lumMod val="75000"/>
                  </a:schemeClr>
                </a:solidFill>
              </a:rPr>
              <a:t>Observe any inconsistencies in witnesses' statements (or consistencies) </a:t>
            </a:r>
          </a:p>
          <a:p>
            <a:pPr lvl="1">
              <a:buFont typeface="Arial" panose="020B0604020202020204" pitchFamily="34" charset="0"/>
              <a:buChar char="•"/>
            </a:pPr>
            <a:r>
              <a:rPr lang="en-US" dirty="0">
                <a:solidFill>
                  <a:schemeClr val="accent6">
                    <a:lumMod val="75000"/>
                  </a:schemeClr>
                </a:solidFill>
              </a:rPr>
              <a:t>Consider bias or motive to lie </a:t>
            </a:r>
          </a:p>
          <a:p>
            <a:pPr lvl="1">
              <a:buFont typeface="Arial" panose="020B0604020202020204" pitchFamily="34" charset="0"/>
              <a:buChar char="•"/>
            </a:pPr>
            <a:r>
              <a:rPr lang="en-US" dirty="0">
                <a:solidFill>
                  <a:schemeClr val="accent6">
                    <a:lumMod val="75000"/>
                  </a:schemeClr>
                </a:solidFill>
              </a:rPr>
              <a:t>Probability or improbability of occurrence given all of the facts/evidence </a:t>
            </a:r>
          </a:p>
          <a:p>
            <a:pPr marL="457200" lvl="1" indent="0">
              <a:buNone/>
            </a:pPr>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285FEA8A-606D-482B-94DB-FE34411C8C0D}"/>
              </a:ext>
            </a:extLst>
          </p:cNvPr>
          <p:cNvSpPr>
            <a:spLocks noGrp="1"/>
          </p:cNvSpPr>
          <p:nvPr>
            <p:ph type="sldNum" sz="quarter" idx="12"/>
          </p:nvPr>
        </p:nvSpPr>
        <p:spPr/>
        <p:txBody>
          <a:bodyPr/>
          <a:lstStyle/>
          <a:p>
            <a:fld id="{25FB7523-2B6A-479B-BEC3-9B8263F8FE39}" type="slidenum">
              <a:rPr lang="en-US" smtClean="0"/>
              <a:t>47</a:t>
            </a:fld>
            <a:endParaRPr lang="en-US" dirty="0"/>
          </a:p>
        </p:txBody>
      </p:sp>
      <p:sp>
        <p:nvSpPr>
          <p:cNvPr id="6" name="Footer Placeholder 3">
            <a:extLst>
              <a:ext uri="{FF2B5EF4-FFF2-40B4-BE49-F238E27FC236}">
                <a16:creationId xmlns:a16="http://schemas.microsoft.com/office/drawing/2014/main" id="{AF422181-EA6F-4944-A5D4-A9E9B4F3DB40}"/>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7415920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D8886-3E8C-467C-8FCC-A8AE741E0753}"/>
              </a:ext>
            </a:extLst>
          </p:cNvPr>
          <p:cNvSpPr>
            <a:spLocks noGrp="1"/>
          </p:cNvSpPr>
          <p:nvPr>
            <p:ph type="title"/>
          </p:nvPr>
        </p:nvSpPr>
        <p:spPr/>
        <p:txBody>
          <a:bodyPr/>
          <a:lstStyle/>
          <a:p>
            <a:r>
              <a:rPr lang="en-US" dirty="0"/>
              <a:t>Decision </a:t>
            </a:r>
          </a:p>
        </p:txBody>
      </p:sp>
      <p:sp>
        <p:nvSpPr>
          <p:cNvPr id="3" name="Content Placeholder 2">
            <a:extLst>
              <a:ext uri="{FF2B5EF4-FFF2-40B4-BE49-F238E27FC236}">
                <a16:creationId xmlns:a16="http://schemas.microsoft.com/office/drawing/2014/main" id="{C39D4A3A-18F2-45B3-A333-EECB341B870C}"/>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Decision must be in writing and must include:</a:t>
            </a:r>
          </a:p>
          <a:p>
            <a:pPr lvl="1">
              <a:buFont typeface="Arial" panose="020B0604020202020204" pitchFamily="34" charset="0"/>
              <a:buChar char="•"/>
            </a:pPr>
            <a:r>
              <a:rPr lang="en-US" dirty="0">
                <a:solidFill>
                  <a:schemeClr val="accent6">
                    <a:lumMod val="75000"/>
                  </a:schemeClr>
                </a:solidFill>
              </a:rPr>
              <a:t>Portion of school’s policy or policies that have been violated </a:t>
            </a:r>
          </a:p>
          <a:p>
            <a:pPr lvl="1">
              <a:buFont typeface="Arial" panose="020B0604020202020204" pitchFamily="34" charset="0"/>
              <a:buChar char="•"/>
            </a:pPr>
            <a:r>
              <a:rPr lang="en-US" dirty="0">
                <a:solidFill>
                  <a:schemeClr val="accent6">
                    <a:lumMod val="75000"/>
                  </a:schemeClr>
                </a:solidFill>
              </a:rPr>
              <a:t>Procedural steps taken to investigate and reach a decision </a:t>
            </a:r>
          </a:p>
          <a:p>
            <a:pPr lvl="1">
              <a:buFont typeface="Arial" panose="020B0604020202020204" pitchFamily="34" charset="0"/>
              <a:buChar char="•"/>
            </a:pPr>
            <a:r>
              <a:rPr lang="en-US" dirty="0">
                <a:solidFill>
                  <a:schemeClr val="accent6">
                    <a:lumMod val="75000"/>
                  </a:schemeClr>
                </a:solidFill>
              </a:rPr>
              <a:t>Finding of Fact</a:t>
            </a:r>
          </a:p>
          <a:p>
            <a:pPr lvl="1">
              <a:buFont typeface="Arial" panose="020B0604020202020204" pitchFamily="34" charset="0"/>
              <a:buChar char="•"/>
            </a:pPr>
            <a:r>
              <a:rPr lang="en-US" dirty="0">
                <a:solidFill>
                  <a:schemeClr val="accent6">
                    <a:lumMod val="75000"/>
                  </a:schemeClr>
                </a:solidFill>
              </a:rPr>
              <a:t>Conclusion section that relies on the facts and the relevant policy or policies (Title IX/Non-Discrimination Policy) </a:t>
            </a:r>
          </a:p>
          <a:p>
            <a:pPr lvl="1">
              <a:buFont typeface="Arial" panose="020B0604020202020204" pitchFamily="34" charset="0"/>
              <a:buChar char="•"/>
            </a:pPr>
            <a:r>
              <a:rPr lang="en-US" dirty="0">
                <a:solidFill>
                  <a:schemeClr val="accent6">
                    <a:lumMod val="75000"/>
                  </a:schemeClr>
                </a:solidFill>
              </a:rPr>
              <a:t>Statement and rationale for determination of responsibility </a:t>
            </a:r>
          </a:p>
          <a:p>
            <a:pPr lvl="1">
              <a:buFont typeface="Arial" panose="020B0604020202020204" pitchFamily="34" charset="0"/>
              <a:buChar char="•"/>
            </a:pPr>
            <a:r>
              <a:rPr lang="en-US" dirty="0">
                <a:solidFill>
                  <a:schemeClr val="accent6">
                    <a:lumMod val="75000"/>
                  </a:schemeClr>
                </a:solidFill>
              </a:rPr>
              <a:t>Disciplinary sanctions that school will impose on respondent and remedies available to complainant to restore or preserve complainant’s access to education</a:t>
            </a:r>
          </a:p>
          <a:p>
            <a:pPr marL="457200" lvl="1" indent="0">
              <a:buNone/>
            </a:pPr>
            <a:endParaRPr lang="en-US" dirty="0">
              <a:solidFill>
                <a:schemeClr val="accent6">
                  <a:lumMod val="75000"/>
                </a:schemeClr>
              </a:solidFill>
            </a:endParaRPr>
          </a:p>
          <a:p>
            <a:pPr lvl="1"/>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910D678A-84D4-45C8-9273-C762258C4CEB}"/>
              </a:ext>
            </a:extLst>
          </p:cNvPr>
          <p:cNvSpPr>
            <a:spLocks noGrp="1"/>
          </p:cNvSpPr>
          <p:nvPr>
            <p:ph type="sldNum" sz="quarter" idx="12"/>
          </p:nvPr>
        </p:nvSpPr>
        <p:spPr/>
        <p:txBody>
          <a:bodyPr/>
          <a:lstStyle/>
          <a:p>
            <a:fld id="{25FB7523-2B6A-479B-BEC3-9B8263F8FE39}" type="slidenum">
              <a:rPr lang="en-US" smtClean="0"/>
              <a:t>48</a:t>
            </a:fld>
            <a:endParaRPr lang="en-US" dirty="0"/>
          </a:p>
        </p:txBody>
      </p:sp>
      <p:sp>
        <p:nvSpPr>
          <p:cNvPr id="6" name="Footer Placeholder 3">
            <a:extLst>
              <a:ext uri="{FF2B5EF4-FFF2-40B4-BE49-F238E27FC236}">
                <a16:creationId xmlns:a16="http://schemas.microsoft.com/office/drawing/2014/main" id="{E6079EE4-53BD-4D6A-85D1-EE17532688D4}"/>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475701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E0197-278F-42E2-B7E3-5EC9920789A4}"/>
              </a:ext>
            </a:extLst>
          </p:cNvPr>
          <p:cNvSpPr>
            <a:spLocks noGrp="1"/>
          </p:cNvSpPr>
          <p:nvPr>
            <p:ph type="title"/>
          </p:nvPr>
        </p:nvSpPr>
        <p:spPr/>
        <p:txBody>
          <a:bodyPr/>
          <a:lstStyle/>
          <a:p>
            <a:r>
              <a:rPr lang="en-US" dirty="0"/>
              <a:t>Decision Continued </a:t>
            </a:r>
          </a:p>
        </p:txBody>
      </p:sp>
      <p:sp>
        <p:nvSpPr>
          <p:cNvPr id="3" name="Content Placeholder 2">
            <a:extLst>
              <a:ext uri="{FF2B5EF4-FFF2-40B4-BE49-F238E27FC236}">
                <a16:creationId xmlns:a16="http://schemas.microsoft.com/office/drawing/2014/main" id="{8967551A-1FD8-49CF-A3FF-189468EED5EE}"/>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Disciplinary sanctions that school will impose on respondent and remedies available to complainant to restore or preserve complainant’s access to education</a:t>
            </a:r>
          </a:p>
          <a:p>
            <a:pPr lvl="1">
              <a:buFont typeface="Arial" panose="020B0604020202020204" pitchFamily="34" charset="0"/>
              <a:buChar char="•"/>
            </a:pPr>
            <a:r>
              <a:rPr lang="en-US" dirty="0">
                <a:solidFill>
                  <a:schemeClr val="accent6">
                    <a:lumMod val="75000"/>
                  </a:schemeClr>
                </a:solidFill>
              </a:rPr>
              <a:t>Remedies may include a one-way no-contact order that would prohibit participation in clubs and teams with the complainant </a:t>
            </a:r>
          </a:p>
          <a:p>
            <a:pPr>
              <a:buFont typeface="Arial" panose="020B0604020202020204" pitchFamily="34" charset="0"/>
              <a:buChar char="•"/>
            </a:pPr>
            <a:r>
              <a:rPr lang="en-US" dirty="0">
                <a:solidFill>
                  <a:schemeClr val="accent6">
                    <a:lumMod val="75000"/>
                  </a:schemeClr>
                </a:solidFill>
              </a:rPr>
              <a:t>A statement as to the rationale for any remedies for the complainant addressing how this remedies will restore or preserve equal access </a:t>
            </a:r>
          </a:p>
          <a:p>
            <a:pPr>
              <a:buFont typeface="Arial" panose="020B0604020202020204" pitchFamily="34" charset="0"/>
              <a:buChar char="•"/>
            </a:pPr>
            <a:r>
              <a:rPr lang="en-US" dirty="0">
                <a:solidFill>
                  <a:schemeClr val="accent6">
                    <a:lumMod val="75000"/>
                  </a:schemeClr>
                </a:solidFill>
              </a:rPr>
              <a:t>A statement of the school’s procedures, a statement that there is a right to appeal, and the permissible basis for appeal </a:t>
            </a:r>
          </a:p>
        </p:txBody>
      </p:sp>
      <p:sp>
        <p:nvSpPr>
          <p:cNvPr id="5" name="Slide Number Placeholder 4">
            <a:extLst>
              <a:ext uri="{FF2B5EF4-FFF2-40B4-BE49-F238E27FC236}">
                <a16:creationId xmlns:a16="http://schemas.microsoft.com/office/drawing/2014/main" id="{203DDBE4-DD3E-4B43-93DC-3862807843B8}"/>
              </a:ext>
            </a:extLst>
          </p:cNvPr>
          <p:cNvSpPr>
            <a:spLocks noGrp="1"/>
          </p:cNvSpPr>
          <p:nvPr>
            <p:ph type="sldNum" sz="quarter" idx="12"/>
          </p:nvPr>
        </p:nvSpPr>
        <p:spPr/>
        <p:txBody>
          <a:bodyPr/>
          <a:lstStyle/>
          <a:p>
            <a:fld id="{25FB7523-2B6A-479B-BEC3-9B8263F8FE39}" type="slidenum">
              <a:rPr lang="en-US" smtClean="0"/>
              <a:t>49</a:t>
            </a:fld>
            <a:endParaRPr lang="en-US" dirty="0"/>
          </a:p>
        </p:txBody>
      </p:sp>
      <p:sp>
        <p:nvSpPr>
          <p:cNvPr id="6" name="Footer Placeholder 3">
            <a:extLst>
              <a:ext uri="{FF2B5EF4-FFF2-40B4-BE49-F238E27FC236}">
                <a16:creationId xmlns:a16="http://schemas.microsoft.com/office/drawing/2014/main" id="{BEB250CB-3B20-4973-B037-49327F143642}"/>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5784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F672A-57B2-4D6A-A30E-3E5C1B8FA6F2}"/>
              </a:ext>
            </a:extLst>
          </p:cNvPr>
          <p:cNvSpPr>
            <a:spLocks noGrp="1"/>
          </p:cNvSpPr>
          <p:nvPr>
            <p:ph type="title"/>
          </p:nvPr>
        </p:nvSpPr>
        <p:spPr/>
        <p:txBody>
          <a:bodyPr/>
          <a:lstStyle/>
          <a:p>
            <a:r>
              <a:rPr lang="en-US" dirty="0"/>
              <a:t>The Final Regulations </a:t>
            </a:r>
          </a:p>
        </p:txBody>
      </p:sp>
      <p:sp>
        <p:nvSpPr>
          <p:cNvPr id="3" name="Content Placeholder 2">
            <a:extLst>
              <a:ext uri="{FF2B5EF4-FFF2-40B4-BE49-F238E27FC236}">
                <a16:creationId xmlns:a16="http://schemas.microsoft.com/office/drawing/2014/main" id="{EF142CF0-EA9E-424A-94FA-A352877EEBAF}"/>
              </a:ext>
            </a:extLst>
          </p:cNvPr>
          <p:cNvSpPr>
            <a:spLocks noGrp="1"/>
          </p:cNvSpPr>
          <p:nvPr>
            <p:ph idx="1"/>
          </p:nvPr>
        </p:nvSpPr>
        <p:spPr/>
        <p:txBody>
          <a:bodyPr>
            <a:normAutofit/>
          </a:bodyPr>
          <a:lstStyle/>
          <a:p>
            <a:pPr>
              <a:buFont typeface="Arial" panose="020B0604020202020204" pitchFamily="34" charset="0"/>
              <a:buChar char="•"/>
            </a:pPr>
            <a:r>
              <a:rPr lang="en-US" sz="2200" dirty="0">
                <a:solidFill>
                  <a:schemeClr val="accent6">
                    <a:lumMod val="75000"/>
                  </a:schemeClr>
                </a:solidFill>
              </a:rPr>
              <a:t>The regulations have the full effect of law and override any past guidance. </a:t>
            </a:r>
          </a:p>
          <a:p>
            <a:pPr>
              <a:buFont typeface="Arial" panose="020B0604020202020204" pitchFamily="34" charset="0"/>
              <a:buChar char="•"/>
            </a:pPr>
            <a:r>
              <a:rPr lang="en-US" sz="2200" dirty="0">
                <a:solidFill>
                  <a:schemeClr val="accent6">
                    <a:lumMod val="75000"/>
                  </a:schemeClr>
                </a:solidFill>
              </a:rPr>
              <a:t>These regulations are legally binding and therefore provide the mechanisms that schools must use to respond to allegations of sexual harassment. </a:t>
            </a:r>
          </a:p>
        </p:txBody>
      </p:sp>
      <p:sp>
        <p:nvSpPr>
          <p:cNvPr id="4" name="Slide Number Placeholder 3">
            <a:extLst>
              <a:ext uri="{FF2B5EF4-FFF2-40B4-BE49-F238E27FC236}">
                <a16:creationId xmlns:a16="http://schemas.microsoft.com/office/drawing/2014/main" id="{C01E354F-6EE4-48E7-A420-EE31F255E61F}"/>
              </a:ext>
            </a:extLst>
          </p:cNvPr>
          <p:cNvSpPr>
            <a:spLocks noGrp="1"/>
          </p:cNvSpPr>
          <p:nvPr>
            <p:ph type="sldNum" sz="quarter" idx="12"/>
          </p:nvPr>
        </p:nvSpPr>
        <p:spPr/>
        <p:txBody>
          <a:bodyPr/>
          <a:lstStyle/>
          <a:p>
            <a:fld id="{25FB7523-2B6A-479B-BEC3-9B8263F8FE39}" type="slidenum">
              <a:rPr lang="en-US" smtClean="0"/>
              <a:t>5</a:t>
            </a:fld>
            <a:endParaRPr lang="en-US" dirty="0"/>
          </a:p>
        </p:txBody>
      </p:sp>
      <p:sp>
        <p:nvSpPr>
          <p:cNvPr id="6" name="Footer Placeholder 3">
            <a:extLst>
              <a:ext uri="{FF2B5EF4-FFF2-40B4-BE49-F238E27FC236}">
                <a16:creationId xmlns:a16="http://schemas.microsoft.com/office/drawing/2014/main" id="{DC4311FB-22E2-4D11-A988-34D68F48DD8C}"/>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710543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51DEB-E80C-42A2-9E52-432F21252ACD}"/>
              </a:ext>
            </a:extLst>
          </p:cNvPr>
          <p:cNvSpPr>
            <a:spLocks noGrp="1"/>
          </p:cNvSpPr>
          <p:nvPr>
            <p:ph type="title"/>
          </p:nvPr>
        </p:nvSpPr>
        <p:spPr/>
        <p:txBody>
          <a:bodyPr/>
          <a:lstStyle/>
          <a:p>
            <a:r>
              <a:rPr lang="en-US" dirty="0"/>
              <a:t>Decision </a:t>
            </a:r>
          </a:p>
        </p:txBody>
      </p:sp>
      <p:sp>
        <p:nvSpPr>
          <p:cNvPr id="3" name="Content Placeholder 2">
            <a:extLst>
              <a:ext uri="{FF2B5EF4-FFF2-40B4-BE49-F238E27FC236}">
                <a16:creationId xmlns:a16="http://schemas.microsoft.com/office/drawing/2014/main" id="{D832B44E-B81C-40DF-9544-CA0109848433}"/>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Must be sent to both parties simultaneously with information regarding how to appeal </a:t>
            </a:r>
          </a:p>
          <a:p>
            <a:pPr lvl="1">
              <a:buFont typeface="Arial" panose="020B0604020202020204" pitchFamily="34" charset="0"/>
              <a:buChar char="•"/>
            </a:pPr>
            <a:r>
              <a:rPr lang="en-US" dirty="0">
                <a:solidFill>
                  <a:schemeClr val="accent6">
                    <a:lumMod val="75000"/>
                  </a:schemeClr>
                </a:solidFill>
              </a:rPr>
              <a:t>Must be in writing </a:t>
            </a:r>
          </a:p>
          <a:p>
            <a:pPr lvl="1">
              <a:buFont typeface="Arial" panose="020B0604020202020204" pitchFamily="34" charset="0"/>
              <a:buChar char="•"/>
            </a:pPr>
            <a:r>
              <a:rPr lang="en-US" dirty="0">
                <a:solidFill>
                  <a:schemeClr val="accent6">
                    <a:lumMod val="75000"/>
                  </a:schemeClr>
                </a:solidFill>
              </a:rPr>
              <a:t>Must include name and contact information of appeal officer (cannot be Title IX coordinator, investigator, or decision-maker) </a:t>
            </a:r>
          </a:p>
          <a:p>
            <a:pPr>
              <a:buFont typeface="Arial" panose="020B0604020202020204" pitchFamily="34" charset="0"/>
              <a:buChar char="•"/>
            </a:pPr>
            <a:r>
              <a:rPr lang="en-US" dirty="0">
                <a:solidFill>
                  <a:schemeClr val="accent6">
                    <a:lumMod val="75000"/>
                  </a:schemeClr>
                </a:solidFill>
              </a:rPr>
              <a:t>A decision is final if parties do not appeal or at the conclusion of the appeal process </a:t>
            </a:r>
          </a:p>
          <a:p>
            <a:pPr lvl="1">
              <a:buFont typeface="Arial" panose="020B0604020202020204" pitchFamily="34" charset="0"/>
              <a:buChar char="•"/>
            </a:pPr>
            <a:r>
              <a:rPr lang="en-US" dirty="0">
                <a:solidFill>
                  <a:schemeClr val="accent6">
                    <a:lumMod val="75000"/>
                  </a:schemeClr>
                </a:solidFill>
              </a:rPr>
              <a:t>School has discretion to set appeal deadlines </a:t>
            </a:r>
          </a:p>
          <a:p>
            <a:pPr>
              <a:buFont typeface="Arial" panose="020B0604020202020204" pitchFamily="34" charset="0"/>
              <a:buChar char="•"/>
            </a:pPr>
            <a:r>
              <a:rPr lang="en-US" dirty="0">
                <a:solidFill>
                  <a:schemeClr val="accent6">
                    <a:lumMod val="75000"/>
                  </a:schemeClr>
                </a:solidFill>
              </a:rPr>
              <a:t>Title IX coordinator is responsible for ensuring remedies stated within decision are carried out </a:t>
            </a:r>
          </a:p>
        </p:txBody>
      </p:sp>
      <p:sp>
        <p:nvSpPr>
          <p:cNvPr id="5" name="Slide Number Placeholder 4">
            <a:extLst>
              <a:ext uri="{FF2B5EF4-FFF2-40B4-BE49-F238E27FC236}">
                <a16:creationId xmlns:a16="http://schemas.microsoft.com/office/drawing/2014/main" id="{77B9C00A-077B-4425-9C2E-1441556F86C1}"/>
              </a:ext>
            </a:extLst>
          </p:cNvPr>
          <p:cNvSpPr>
            <a:spLocks noGrp="1"/>
          </p:cNvSpPr>
          <p:nvPr>
            <p:ph type="sldNum" sz="quarter" idx="12"/>
          </p:nvPr>
        </p:nvSpPr>
        <p:spPr/>
        <p:txBody>
          <a:bodyPr/>
          <a:lstStyle/>
          <a:p>
            <a:fld id="{25FB7523-2B6A-479B-BEC3-9B8263F8FE39}" type="slidenum">
              <a:rPr lang="en-US" smtClean="0"/>
              <a:t>50</a:t>
            </a:fld>
            <a:endParaRPr lang="en-US" dirty="0"/>
          </a:p>
        </p:txBody>
      </p:sp>
      <p:sp>
        <p:nvSpPr>
          <p:cNvPr id="6" name="Footer Placeholder 3">
            <a:extLst>
              <a:ext uri="{FF2B5EF4-FFF2-40B4-BE49-F238E27FC236}">
                <a16:creationId xmlns:a16="http://schemas.microsoft.com/office/drawing/2014/main" id="{B8206437-4FC3-47BB-890D-4A4D898804EE}"/>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9489796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AFE6F-642F-4E75-B1FD-30DBC24AED0A}"/>
              </a:ext>
            </a:extLst>
          </p:cNvPr>
          <p:cNvSpPr>
            <a:spLocks noGrp="1"/>
          </p:cNvSpPr>
          <p:nvPr>
            <p:ph type="title"/>
          </p:nvPr>
        </p:nvSpPr>
        <p:spPr/>
        <p:txBody>
          <a:bodyPr/>
          <a:lstStyle/>
          <a:p>
            <a:r>
              <a:rPr lang="en-US" dirty="0"/>
              <a:t>Appeals </a:t>
            </a:r>
          </a:p>
        </p:txBody>
      </p:sp>
      <p:sp>
        <p:nvSpPr>
          <p:cNvPr id="3" name="Content Placeholder 2">
            <a:extLst>
              <a:ext uri="{FF2B5EF4-FFF2-40B4-BE49-F238E27FC236}">
                <a16:creationId xmlns:a16="http://schemas.microsoft.com/office/drawing/2014/main" id="{299F8842-9BCD-40EA-B09A-5DC562169E86}"/>
              </a:ext>
            </a:extLst>
          </p:cNvPr>
          <p:cNvSpPr>
            <a:spLocks noGrp="1"/>
          </p:cNvSpPr>
          <p:nvPr>
            <p:ph idx="1"/>
          </p:nvPr>
        </p:nvSpPr>
        <p:spPr/>
        <p:txBody>
          <a:bodyPr>
            <a:normAutofit fontScale="92500"/>
          </a:bodyPr>
          <a:lstStyle/>
          <a:p>
            <a:pPr>
              <a:buFont typeface="Arial" panose="020B0604020202020204" pitchFamily="34" charset="0"/>
              <a:buChar char="•"/>
            </a:pPr>
            <a:r>
              <a:rPr lang="en-US" dirty="0">
                <a:solidFill>
                  <a:schemeClr val="accent6">
                    <a:lumMod val="75000"/>
                  </a:schemeClr>
                </a:solidFill>
              </a:rPr>
              <a:t>Both parties have the right to appeal </a:t>
            </a:r>
          </a:p>
          <a:p>
            <a:pPr>
              <a:buFont typeface="Arial" panose="020B0604020202020204" pitchFamily="34" charset="0"/>
              <a:buChar char="•"/>
            </a:pPr>
            <a:r>
              <a:rPr lang="en-US" dirty="0">
                <a:solidFill>
                  <a:schemeClr val="accent6">
                    <a:lumMod val="75000"/>
                  </a:schemeClr>
                </a:solidFill>
              </a:rPr>
              <a:t>Appeals can be taken:</a:t>
            </a:r>
          </a:p>
          <a:p>
            <a:pPr lvl="1">
              <a:buFont typeface="Arial" panose="020B0604020202020204" pitchFamily="34" charset="0"/>
              <a:buChar char="•"/>
            </a:pPr>
            <a:r>
              <a:rPr lang="en-US" dirty="0">
                <a:solidFill>
                  <a:schemeClr val="accent6">
                    <a:lumMod val="75000"/>
                  </a:schemeClr>
                </a:solidFill>
              </a:rPr>
              <a:t>After dismissal before the grievance process whether mandatory or discretionary </a:t>
            </a:r>
          </a:p>
          <a:p>
            <a:pPr lvl="1">
              <a:buFont typeface="Arial" panose="020B0604020202020204" pitchFamily="34" charset="0"/>
              <a:buChar char="•"/>
            </a:pPr>
            <a:r>
              <a:rPr lang="en-US" dirty="0">
                <a:solidFill>
                  <a:schemeClr val="accent6">
                    <a:lumMod val="75000"/>
                  </a:schemeClr>
                </a:solidFill>
              </a:rPr>
              <a:t>After a final decision is made at the conclusion of the grievance process </a:t>
            </a:r>
          </a:p>
          <a:p>
            <a:pPr>
              <a:buFont typeface="Arial" panose="020B0604020202020204" pitchFamily="34" charset="0"/>
              <a:buChar char="•"/>
            </a:pPr>
            <a:r>
              <a:rPr lang="en-US" dirty="0">
                <a:solidFill>
                  <a:schemeClr val="accent6">
                    <a:lumMod val="75000"/>
                  </a:schemeClr>
                </a:solidFill>
              </a:rPr>
              <a:t>Appeals may be taken as the result of:</a:t>
            </a:r>
          </a:p>
          <a:p>
            <a:pPr lvl="1">
              <a:buFont typeface="Arial" panose="020B0604020202020204" pitchFamily="34" charset="0"/>
              <a:buChar char="•"/>
            </a:pPr>
            <a:r>
              <a:rPr lang="en-US" dirty="0">
                <a:solidFill>
                  <a:schemeClr val="accent6">
                    <a:lumMod val="75000"/>
                  </a:schemeClr>
                </a:solidFill>
              </a:rPr>
              <a:t>A procedural irregularity that affected the outcome </a:t>
            </a:r>
          </a:p>
          <a:p>
            <a:pPr lvl="1">
              <a:buFont typeface="Arial" panose="020B0604020202020204" pitchFamily="34" charset="0"/>
              <a:buChar char="•"/>
            </a:pPr>
            <a:r>
              <a:rPr lang="en-US" dirty="0">
                <a:solidFill>
                  <a:schemeClr val="accent6">
                    <a:lumMod val="75000"/>
                  </a:schemeClr>
                </a:solidFill>
              </a:rPr>
              <a:t>New evidence has been discovered that was not discoverable prior </a:t>
            </a:r>
          </a:p>
          <a:p>
            <a:pPr lvl="1">
              <a:buFont typeface="Arial" panose="020B0604020202020204" pitchFamily="34" charset="0"/>
              <a:buChar char="•"/>
            </a:pPr>
            <a:r>
              <a:rPr lang="en-US" dirty="0">
                <a:solidFill>
                  <a:schemeClr val="accent6">
                    <a:lumMod val="75000"/>
                  </a:schemeClr>
                </a:solidFill>
              </a:rPr>
              <a:t>A conflict of interest affected the outcome </a:t>
            </a:r>
          </a:p>
          <a:p>
            <a:pPr lvl="1">
              <a:buFont typeface="Arial" panose="020B0604020202020204" pitchFamily="34" charset="0"/>
              <a:buChar char="•"/>
            </a:pPr>
            <a:r>
              <a:rPr lang="en-US" dirty="0">
                <a:solidFill>
                  <a:schemeClr val="accent6">
                    <a:lumMod val="75000"/>
                  </a:schemeClr>
                </a:solidFill>
              </a:rPr>
              <a:t>Additional grounds determined by the school so long as they apply on an equal basis </a:t>
            </a:r>
          </a:p>
        </p:txBody>
      </p:sp>
      <p:sp>
        <p:nvSpPr>
          <p:cNvPr id="5" name="Slide Number Placeholder 4">
            <a:extLst>
              <a:ext uri="{FF2B5EF4-FFF2-40B4-BE49-F238E27FC236}">
                <a16:creationId xmlns:a16="http://schemas.microsoft.com/office/drawing/2014/main" id="{981A1338-51D3-482A-B75B-39A3353A94F4}"/>
              </a:ext>
            </a:extLst>
          </p:cNvPr>
          <p:cNvSpPr>
            <a:spLocks noGrp="1"/>
          </p:cNvSpPr>
          <p:nvPr>
            <p:ph type="sldNum" sz="quarter" idx="12"/>
          </p:nvPr>
        </p:nvSpPr>
        <p:spPr/>
        <p:txBody>
          <a:bodyPr/>
          <a:lstStyle/>
          <a:p>
            <a:fld id="{25FB7523-2B6A-479B-BEC3-9B8263F8FE39}" type="slidenum">
              <a:rPr lang="en-US" smtClean="0"/>
              <a:t>51</a:t>
            </a:fld>
            <a:endParaRPr lang="en-US" dirty="0"/>
          </a:p>
        </p:txBody>
      </p:sp>
      <p:sp>
        <p:nvSpPr>
          <p:cNvPr id="6" name="Footer Placeholder 3">
            <a:extLst>
              <a:ext uri="{FF2B5EF4-FFF2-40B4-BE49-F238E27FC236}">
                <a16:creationId xmlns:a16="http://schemas.microsoft.com/office/drawing/2014/main" id="{B3F4065F-CD5D-4AD1-830B-72354695B2A0}"/>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116006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45D19-92B1-493D-8F5D-CD20C46BA4E9}"/>
              </a:ext>
            </a:extLst>
          </p:cNvPr>
          <p:cNvSpPr>
            <a:spLocks noGrp="1"/>
          </p:cNvSpPr>
          <p:nvPr>
            <p:ph type="title"/>
          </p:nvPr>
        </p:nvSpPr>
        <p:spPr/>
        <p:txBody>
          <a:bodyPr/>
          <a:lstStyle/>
          <a:p>
            <a:r>
              <a:rPr lang="en-US" dirty="0"/>
              <a:t>Appeal Process </a:t>
            </a:r>
          </a:p>
        </p:txBody>
      </p:sp>
      <p:sp>
        <p:nvSpPr>
          <p:cNvPr id="3" name="Content Placeholder 2">
            <a:extLst>
              <a:ext uri="{FF2B5EF4-FFF2-40B4-BE49-F238E27FC236}">
                <a16:creationId xmlns:a16="http://schemas.microsoft.com/office/drawing/2014/main" id="{463FCD61-7DFB-4425-A3A1-EA36F3E8ED62}"/>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If party files an appeal, then both parties must be notified in writing </a:t>
            </a:r>
          </a:p>
          <a:p>
            <a:pPr>
              <a:buFont typeface="Arial" panose="020B0604020202020204" pitchFamily="34" charset="0"/>
              <a:buChar char="•"/>
            </a:pPr>
            <a:r>
              <a:rPr lang="en-US" dirty="0">
                <a:solidFill>
                  <a:schemeClr val="accent6">
                    <a:lumMod val="75000"/>
                  </a:schemeClr>
                </a:solidFill>
              </a:rPr>
              <a:t>Both parties have opportunity to submit a written statement supporting or challenging outcome </a:t>
            </a:r>
          </a:p>
          <a:p>
            <a:pPr>
              <a:buFont typeface="Arial" panose="020B0604020202020204" pitchFamily="34" charset="0"/>
              <a:buChar char="•"/>
            </a:pPr>
            <a:r>
              <a:rPr lang="en-US" dirty="0">
                <a:solidFill>
                  <a:schemeClr val="accent6">
                    <a:lumMod val="75000"/>
                  </a:schemeClr>
                </a:solidFill>
              </a:rPr>
              <a:t>After reviewing written statements, the appeal officer must issue a written statement affirming or overturning the decision-makers decision </a:t>
            </a:r>
          </a:p>
          <a:p>
            <a:pPr lvl="1">
              <a:buFont typeface="Arial" panose="020B0604020202020204" pitchFamily="34" charset="0"/>
              <a:buChar char="•"/>
            </a:pPr>
            <a:r>
              <a:rPr lang="en-US" dirty="0">
                <a:solidFill>
                  <a:schemeClr val="accent6">
                    <a:lumMod val="75000"/>
                  </a:schemeClr>
                </a:solidFill>
              </a:rPr>
              <a:t>Written statement must be sent simultaneously to parties </a:t>
            </a:r>
          </a:p>
          <a:p>
            <a:pPr>
              <a:buFont typeface="Arial" panose="020B0604020202020204" pitchFamily="34" charset="0"/>
              <a:buChar char="•"/>
            </a:pPr>
            <a:r>
              <a:rPr lang="en-US" dirty="0">
                <a:solidFill>
                  <a:schemeClr val="accent6">
                    <a:lumMod val="75000"/>
                  </a:schemeClr>
                </a:solidFill>
              </a:rPr>
              <a:t>Following this written response – the decision is final </a:t>
            </a:r>
          </a:p>
          <a:p>
            <a:pPr marL="0" indent="0">
              <a:buNone/>
            </a:pPr>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51FB2F13-3B69-4F24-B1C0-788A0ED4A411}"/>
              </a:ext>
            </a:extLst>
          </p:cNvPr>
          <p:cNvSpPr>
            <a:spLocks noGrp="1"/>
          </p:cNvSpPr>
          <p:nvPr>
            <p:ph type="sldNum" sz="quarter" idx="12"/>
          </p:nvPr>
        </p:nvSpPr>
        <p:spPr/>
        <p:txBody>
          <a:bodyPr/>
          <a:lstStyle/>
          <a:p>
            <a:fld id="{25FB7523-2B6A-479B-BEC3-9B8263F8FE39}" type="slidenum">
              <a:rPr lang="en-US" smtClean="0"/>
              <a:t>52</a:t>
            </a:fld>
            <a:endParaRPr lang="en-US" dirty="0"/>
          </a:p>
        </p:txBody>
      </p:sp>
      <p:sp>
        <p:nvSpPr>
          <p:cNvPr id="6" name="Footer Placeholder 3">
            <a:extLst>
              <a:ext uri="{FF2B5EF4-FFF2-40B4-BE49-F238E27FC236}">
                <a16:creationId xmlns:a16="http://schemas.microsoft.com/office/drawing/2014/main" id="{F49181F9-B851-4EB6-BA91-775C3DA7682E}"/>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6055001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8FC1C-F866-4F4D-8206-D2C3AE250E2A}"/>
              </a:ext>
            </a:extLst>
          </p:cNvPr>
          <p:cNvSpPr>
            <a:spLocks noGrp="1"/>
          </p:cNvSpPr>
          <p:nvPr>
            <p:ph type="title"/>
          </p:nvPr>
        </p:nvSpPr>
        <p:spPr/>
        <p:txBody>
          <a:bodyPr/>
          <a:lstStyle/>
          <a:p>
            <a:r>
              <a:rPr lang="en-US" dirty="0"/>
              <a:t>Record Keeping </a:t>
            </a:r>
          </a:p>
        </p:txBody>
      </p:sp>
      <p:sp>
        <p:nvSpPr>
          <p:cNvPr id="3" name="Content Placeholder 2">
            <a:extLst>
              <a:ext uri="{FF2B5EF4-FFF2-40B4-BE49-F238E27FC236}">
                <a16:creationId xmlns:a16="http://schemas.microsoft.com/office/drawing/2014/main" id="{14E1A6FE-ECC4-45FE-AF0F-BD5F6C1C330F}"/>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solidFill>
                  <a:schemeClr val="accent6">
                    <a:lumMod val="75000"/>
                  </a:schemeClr>
                </a:solidFill>
              </a:rPr>
              <a:t>The following must be maintained for </a:t>
            </a:r>
            <a:r>
              <a:rPr lang="en-US" b="1" dirty="0">
                <a:solidFill>
                  <a:schemeClr val="accent6">
                    <a:lumMod val="75000"/>
                  </a:schemeClr>
                </a:solidFill>
              </a:rPr>
              <a:t>seven (7) years: </a:t>
            </a:r>
            <a:endParaRPr lang="en-US" dirty="0">
              <a:solidFill>
                <a:schemeClr val="accent6">
                  <a:lumMod val="75000"/>
                </a:schemeClr>
              </a:solidFill>
            </a:endParaRPr>
          </a:p>
          <a:p>
            <a:pPr lvl="1">
              <a:buFont typeface="Arial" panose="020B0604020202020204" pitchFamily="34" charset="0"/>
              <a:buChar char="•"/>
            </a:pPr>
            <a:r>
              <a:rPr lang="en-US" dirty="0">
                <a:solidFill>
                  <a:schemeClr val="accent6">
                    <a:lumMod val="75000"/>
                  </a:schemeClr>
                </a:solidFill>
              </a:rPr>
              <a:t>Records of investigation</a:t>
            </a:r>
          </a:p>
          <a:p>
            <a:pPr lvl="1">
              <a:buFont typeface="Arial" panose="020B0604020202020204" pitchFamily="34" charset="0"/>
              <a:buChar char="•"/>
            </a:pPr>
            <a:r>
              <a:rPr lang="en-US" dirty="0">
                <a:solidFill>
                  <a:schemeClr val="accent6">
                    <a:lumMod val="75000"/>
                  </a:schemeClr>
                </a:solidFill>
              </a:rPr>
              <a:t>Records of appeal and materials associated with appeal</a:t>
            </a:r>
          </a:p>
          <a:p>
            <a:pPr lvl="1">
              <a:buFont typeface="Arial" panose="020B0604020202020204" pitchFamily="34" charset="0"/>
              <a:buChar char="•"/>
            </a:pPr>
            <a:r>
              <a:rPr lang="en-US" dirty="0">
                <a:solidFill>
                  <a:schemeClr val="accent6">
                    <a:lumMod val="75000"/>
                  </a:schemeClr>
                </a:solidFill>
              </a:rPr>
              <a:t>Records of informal resolution process</a:t>
            </a:r>
          </a:p>
          <a:p>
            <a:pPr lvl="2">
              <a:buFont typeface="Arial" panose="020B0604020202020204" pitchFamily="34" charset="0"/>
              <a:buChar char="•"/>
            </a:pPr>
            <a:r>
              <a:rPr lang="en-US" dirty="0">
                <a:solidFill>
                  <a:schemeClr val="accent6">
                    <a:lumMod val="75000"/>
                  </a:schemeClr>
                </a:solidFill>
              </a:rPr>
              <a:t>Notices proceeding informal resolution</a:t>
            </a:r>
          </a:p>
          <a:p>
            <a:pPr lvl="1">
              <a:buFont typeface="Arial" panose="020B0604020202020204" pitchFamily="34" charset="0"/>
              <a:buChar char="•"/>
            </a:pPr>
            <a:r>
              <a:rPr lang="en-US" dirty="0">
                <a:solidFill>
                  <a:schemeClr val="accent6">
                    <a:lumMod val="75000"/>
                  </a:schemeClr>
                </a:solidFill>
              </a:rPr>
              <a:t>Records of materials used to train Title IX coordinators, investigators, decision makers, and any person who facilitates informational resolution processes</a:t>
            </a:r>
          </a:p>
          <a:p>
            <a:pPr lvl="1">
              <a:buFont typeface="Arial" panose="020B0604020202020204" pitchFamily="34" charset="0"/>
              <a:buChar char="•"/>
            </a:pPr>
            <a:r>
              <a:rPr lang="en-US" dirty="0">
                <a:solidFill>
                  <a:schemeClr val="accent6">
                    <a:lumMod val="75000"/>
                  </a:schemeClr>
                </a:solidFill>
              </a:rPr>
              <a:t>Records of supportive measures provided </a:t>
            </a:r>
          </a:p>
          <a:p>
            <a:pPr lvl="2">
              <a:buFont typeface="Arial" panose="020B0604020202020204" pitchFamily="34" charset="0"/>
              <a:buChar char="•"/>
            </a:pPr>
            <a:r>
              <a:rPr lang="en-US" dirty="0">
                <a:solidFill>
                  <a:schemeClr val="accent6">
                    <a:lumMod val="75000"/>
                  </a:schemeClr>
                </a:solidFill>
              </a:rPr>
              <a:t>Even when school offers supportive measures to complainant when the complainant declines supportive measures or declines formal complaint </a:t>
            </a:r>
          </a:p>
          <a:p>
            <a:pPr lvl="2">
              <a:buFont typeface="Arial" panose="020B0604020202020204" pitchFamily="34" charset="0"/>
              <a:buChar char="•"/>
            </a:pPr>
            <a:r>
              <a:rPr lang="en-US" dirty="0">
                <a:solidFill>
                  <a:schemeClr val="accent6">
                    <a:lumMod val="75000"/>
                  </a:schemeClr>
                </a:solidFill>
              </a:rPr>
              <a:t>Must also include statement as to why school was not deliberately indifferent in offering of supportive measures </a:t>
            </a:r>
          </a:p>
        </p:txBody>
      </p:sp>
      <p:sp>
        <p:nvSpPr>
          <p:cNvPr id="5" name="Slide Number Placeholder 4">
            <a:extLst>
              <a:ext uri="{FF2B5EF4-FFF2-40B4-BE49-F238E27FC236}">
                <a16:creationId xmlns:a16="http://schemas.microsoft.com/office/drawing/2014/main" id="{98031AB2-A8F3-494C-9E8D-61F2303448E1}"/>
              </a:ext>
            </a:extLst>
          </p:cNvPr>
          <p:cNvSpPr>
            <a:spLocks noGrp="1"/>
          </p:cNvSpPr>
          <p:nvPr>
            <p:ph type="sldNum" sz="quarter" idx="12"/>
          </p:nvPr>
        </p:nvSpPr>
        <p:spPr/>
        <p:txBody>
          <a:bodyPr/>
          <a:lstStyle/>
          <a:p>
            <a:fld id="{25FB7523-2B6A-479B-BEC3-9B8263F8FE39}" type="slidenum">
              <a:rPr lang="en-US" smtClean="0"/>
              <a:t>53</a:t>
            </a:fld>
            <a:endParaRPr lang="en-US" dirty="0"/>
          </a:p>
        </p:txBody>
      </p:sp>
      <p:sp>
        <p:nvSpPr>
          <p:cNvPr id="6" name="Footer Placeholder 3">
            <a:extLst>
              <a:ext uri="{FF2B5EF4-FFF2-40B4-BE49-F238E27FC236}">
                <a16:creationId xmlns:a16="http://schemas.microsoft.com/office/drawing/2014/main" id="{C9783BE9-20EA-427E-87CB-E718F98A7582}"/>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674313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4969-D2F5-4003-A1E3-519EAF00F23C}"/>
              </a:ext>
            </a:extLst>
          </p:cNvPr>
          <p:cNvSpPr>
            <a:spLocks noGrp="1"/>
          </p:cNvSpPr>
          <p:nvPr>
            <p:ph type="title"/>
          </p:nvPr>
        </p:nvSpPr>
        <p:spPr/>
        <p:txBody>
          <a:bodyPr/>
          <a:lstStyle/>
          <a:p>
            <a:r>
              <a:rPr lang="en-US" dirty="0"/>
              <a:t>Prohibition Against Retaliation </a:t>
            </a:r>
          </a:p>
        </p:txBody>
      </p:sp>
      <p:sp>
        <p:nvSpPr>
          <p:cNvPr id="3" name="Content Placeholder 2">
            <a:extLst>
              <a:ext uri="{FF2B5EF4-FFF2-40B4-BE49-F238E27FC236}">
                <a16:creationId xmlns:a16="http://schemas.microsoft.com/office/drawing/2014/main" id="{6AEC75BE-135C-43A6-B1CC-2D3D4B04C8AD}"/>
              </a:ext>
            </a:extLst>
          </p:cNvPr>
          <p:cNvSpPr>
            <a:spLocks noGrp="1"/>
          </p:cNvSpPr>
          <p:nvPr>
            <p:ph idx="1"/>
          </p:nvPr>
        </p:nvSpPr>
        <p:spPr>
          <a:xfrm>
            <a:off x="1154954" y="2603500"/>
            <a:ext cx="10690301" cy="3416300"/>
          </a:xfrm>
        </p:spPr>
        <p:txBody>
          <a:bodyPr>
            <a:normAutofit/>
          </a:bodyPr>
          <a:lstStyle/>
          <a:p>
            <a:pPr>
              <a:buFont typeface="Arial" panose="020B0604020202020204" pitchFamily="34" charset="0"/>
              <a:buChar char="•"/>
            </a:pPr>
            <a:r>
              <a:rPr lang="en-US" sz="2200" dirty="0">
                <a:solidFill>
                  <a:schemeClr val="accent6">
                    <a:lumMod val="75000"/>
                  </a:schemeClr>
                </a:solidFill>
              </a:rPr>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2F61DAD5-EF07-4A50-8A49-6A4CE21C548C}"/>
              </a:ext>
            </a:extLst>
          </p:cNvPr>
          <p:cNvSpPr>
            <a:spLocks noGrp="1"/>
          </p:cNvSpPr>
          <p:nvPr>
            <p:ph type="sldNum" sz="quarter" idx="12"/>
          </p:nvPr>
        </p:nvSpPr>
        <p:spPr/>
        <p:txBody>
          <a:bodyPr/>
          <a:lstStyle/>
          <a:p>
            <a:fld id="{25FB7523-2B6A-479B-BEC3-9B8263F8FE39}" type="slidenum">
              <a:rPr lang="en-US" smtClean="0"/>
              <a:t>54</a:t>
            </a:fld>
            <a:endParaRPr lang="en-US" dirty="0"/>
          </a:p>
        </p:txBody>
      </p:sp>
      <p:sp>
        <p:nvSpPr>
          <p:cNvPr id="6" name="Footer Placeholder 3">
            <a:extLst>
              <a:ext uri="{FF2B5EF4-FFF2-40B4-BE49-F238E27FC236}">
                <a16:creationId xmlns:a16="http://schemas.microsoft.com/office/drawing/2014/main" id="{CBDF4692-FB1D-42D4-9183-7B2052B803A5}"/>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7180495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9C515-73FA-435A-B2FE-4C2A88D5F0A3}"/>
              </a:ext>
            </a:extLst>
          </p:cNvPr>
          <p:cNvSpPr>
            <a:spLocks noGrp="1"/>
          </p:cNvSpPr>
          <p:nvPr>
            <p:ph type="title"/>
          </p:nvPr>
        </p:nvSpPr>
        <p:spPr/>
        <p:txBody>
          <a:bodyPr/>
          <a:lstStyle/>
          <a:p>
            <a:r>
              <a:rPr lang="en-US" dirty="0"/>
              <a:t>Retaliation </a:t>
            </a:r>
          </a:p>
        </p:txBody>
      </p:sp>
      <p:sp>
        <p:nvSpPr>
          <p:cNvPr id="3" name="Content Placeholder 2">
            <a:extLst>
              <a:ext uri="{FF2B5EF4-FFF2-40B4-BE49-F238E27FC236}">
                <a16:creationId xmlns:a16="http://schemas.microsoft.com/office/drawing/2014/main" id="{34DFDF97-771F-4563-954F-AE8C58C1CB01}"/>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Any person retaliated against can file a complaint with the school and the school shall have procedures in place for prompt and equitable resolution of complaints </a:t>
            </a:r>
          </a:p>
          <a:p>
            <a:pPr lvl="1">
              <a:buFont typeface="Arial" panose="020B0604020202020204" pitchFamily="34" charset="0"/>
              <a:buChar char="•"/>
            </a:pPr>
            <a:r>
              <a:rPr lang="en-US" dirty="0">
                <a:solidFill>
                  <a:schemeClr val="accent6">
                    <a:lumMod val="75000"/>
                  </a:schemeClr>
                </a:solidFill>
              </a:rPr>
              <a:t>Can be similar to Title IX investigation process </a:t>
            </a:r>
          </a:p>
          <a:p>
            <a:pPr>
              <a:buFont typeface="Arial" panose="020B0604020202020204" pitchFamily="34" charset="0"/>
              <a:buChar char="•"/>
            </a:pPr>
            <a:r>
              <a:rPr lang="en-US" dirty="0">
                <a:solidFill>
                  <a:schemeClr val="accent6">
                    <a:lumMod val="75000"/>
                  </a:schemeClr>
                </a:solidFill>
              </a:rPr>
              <a:t>Schools should keep the identities of parties and witnesses confidential, unless disclosure is required under other laws or is necessary to conduct grievance process </a:t>
            </a:r>
          </a:p>
        </p:txBody>
      </p:sp>
      <p:sp>
        <p:nvSpPr>
          <p:cNvPr id="5" name="Slide Number Placeholder 4">
            <a:extLst>
              <a:ext uri="{FF2B5EF4-FFF2-40B4-BE49-F238E27FC236}">
                <a16:creationId xmlns:a16="http://schemas.microsoft.com/office/drawing/2014/main" id="{19E39F0E-5459-437C-8E37-39021D454703}"/>
              </a:ext>
            </a:extLst>
          </p:cNvPr>
          <p:cNvSpPr>
            <a:spLocks noGrp="1"/>
          </p:cNvSpPr>
          <p:nvPr>
            <p:ph type="sldNum" sz="quarter" idx="12"/>
          </p:nvPr>
        </p:nvSpPr>
        <p:spPr/>
        <p:txBody>
          <a:bodyPr/>
          <a:lstStyle/>
          <a:p>
            <a:fld id="{25FB7523-2B6A-479B-BEC3-9B8263F8FE39}" type="slidenum">
              <a:rPr lang="en-US" smtClean="0"/>
              <a:t>55</a:t>
            </a:fld>
            <a:endParaRPr lang="en-US" dirty="0"/>
          </a:p>
        </p:txBody>
      </p:sp>
      <p:sp>
        <p:nvSpPr>
          <p:cNvPr id="6" name="Footer Placeholder 3">
            <a:extLst>
              <a:ext uri="{FF2B5EF4-FFF2-40B4-BE49-F238E27FC236}">
                <a16:creationId xmlns:a16="http://schemas.microsoft.com/office/drawing/2014/main" id="{2845681B-491B-45C8-B712-047A0990193A}"/>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6838960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0466-FB81-4CDF-9E41-AFD1580C21B2}"/>
              </a:ext>
            </a:extLst>
          </p:cNvPr>
          <p:cNvSpPr>
            <a:spLocks noGrp="1"/>
          </p:cNvSpPr>
          <p:nvPr>
            <p:ph type="title"/>
          </p:nvPr>
        </p:nvSpPr>
        <p:spPr/>
        <p:txBody>
          <a:bodyPr/>
          <a:lstStyle/>
          <a:p>
            <a:r>
              <a:rPr lang="en-US" dirty="0"/>
              <a:t>Retaliation Example </a:t>
            </a:r>
          </a:p>
        </p:txBody>
      </p:sp>
      <p:sp>
        <p:nvSpPr>
          <p:cNvPr id="3" name="Content Placeholder 2">
            <a:extLst>
              <a:ext uri="{FF2B5EF4-FFF2-40B4-BE49-F238E27FC236}">
                <a16:creationId xmlns:a16="http://schemas.microsoft.com/office/drawing/2014/main" id="{CB02906A-6196-43B6-B7AC-508ECC1DF40A}"/>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solidFill>
                  <a:schemeClr val="accent6">
                    <a:lumMod val="75000"/>
                  </a:schemeClr>
                </a:solidFill>
              </a:rPr>
              <a:t>If a school charges a person with code of conduct violation for purpose of discouraging the person from pursuing a sexual harassment report or formal complaint </a:t>
            </a:r>
          </a:p>
          <a:p>
            <a:pPr>
              <a:buFont typeface="Arial" panose="020B0604020202020204" pitchFamily="34" charset="0"/>
              <a:buChar char="•"/>
            </a:pPr>
            <a:r>
              <a:rPr lang="en-US" dirty="0">
                <a:solidFill>
                  <a:schemeClr val="accent6">
                    <a:lumMod val="75000"/>
                  </a:schemeClr>
                </a:solidFill>
              </a:rPr>
              <a:t>If a code of conduct charge is for a violation unrelated to sexual harassment yet arises from the same facts as a sexual harassment allegation, that may be prohibited retaliation </a:t>
            </a:r>
          </a:p>
          <a:p>
            <a:pPr>
              <a:buFont typeface="Arial" panose="020B0604020202020204" pitchFamily="34" charset="0"/>
              <a:buChar char="•"/>
            </a:pPr>
            <a:r>
              <a:rPr lang="en-US" dirty="0">
                <a:solidFill>
                  <a:schemeClr val="accent6">
                    <a:lumMod val="75000"/>
                  </a:schemeClr>
                </a:solidFill>
              </a:rPr>
              <a:t>Deciding to enforce a rule against a complainant shortly after the Title IX complaint is filed, when the rule has not been enforced as against other students or the complainant in the past</a:t>
            </a:r>
          </a:p>
          <a:p>
            <a:pPr>
              <a:buFont typeface="Arial" panose="020B0604020202020204" pitchFamily="34" charset="0"/>
              <a:buChar char="•"/>
            </a:pPr>
            <a:r>
              <a:rPr lang="en-US" dirty="0">
                <a:solidFill>
                  <a:schemeClr val="accent6">
                    <a:lumMod val="75000"/>
                  </a:schemeClr>
                </a:solidFill>
              </a:rPr>
              <a:t>It is not retaliation for a school to punish someone for making a bad-faith statement during the Title IX grievance process </a:t>
            </a:r>
          </a:p>
        </p:txBody>
      </p:sp>
      <p:sp>
        <p:nvSpPr>
          <p:cNvPr id="5" name="Slide Number Placeholder 4">
            <a:extLst>
              <a:ext uri="{FF2B5EF4-FFF2-40B4-BE49-F238E27FC236}">
                <a16:creationId xmlns:a16="http://schemas.microsoft.com/office/drawing/2014/main" id="{DD0A32ED-4A1D-45C2-B91C-E030519970A5}"/>
              </a:ext>
            </a:extLst>
          </p:cNvPr>
          <p:cNvSpPr>
            <a:spLocks noGrp="1"/>
          </p:cNvSpPr>
          <p:nvPr>
            <p:ph type="sldNum" sz="quarter" idx="12"/>
          </p:nvPr>
        </p:nvSpPr>
        <p:spPr/>
        <p:txBody>
          <a:bodyPr/>
          <a:lstStyle/>
          <a:p>
            <a:fld id="{25FB7523-2B6A-479B-BEC3-9B8263F8FE39}" type="slidenum">
              <a:rPr lang="en-US" smtClean="0"/>
              <a:t>56</a:t>
            </a:fld>
            <a:endParaRPr lang="en-US" dirty="0"/>
          </a:p>
        </p:txBody>
      </p:sp>
      <p:sp>
        <p:nvSpPr>
          <p:cNvPr id="6" name="Footer Placeholder 3">
            <a:extLst>
              <a:ext uri="{FF2B5EF4-FFF2-40B4-BE49-F238E27FC236}">
                <a16:creationId xmlns:a16="http://schemas.microsoft.com/office/drawing/2014/main" id="{52AA745A-FF90-44CD-AA29-C64FE59470EE}"/>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42925832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BAFB-80BA-41C1-A398-86904DF82FC3}"/>
              </a:ext>
            </a:extLst>
          </p:cNvPr>
          <p:cNvSpPr>
            <a:spLocks noGrp="1"/>
          </p:cNvSpPr>
          <p:nvPr>
            <p:ph type="title"/>
          </p:nvPr>
        </p:nvSpPr>
        <p:spPr/>
        <p:txBody>
          <a:bodyPr/>
          <a:lstStyle/>
          <a:p>
            <a:r>
              <a:rPr lang="en-US" sz="3200" dirty="0"/>
              <a:t>The Title IX Process Must be Free from Bias </a:t>
            </a:r>
          </a:p>
        </p:txBody>
      </p:sp>
      <p:sp>
        <p:nvSpPr>
          <p:cNvPr id="3" name="Content Placeholder 2">
            <a:extLst>
              <a:ext uri="{FF2B5EF4-FFF2-40B4-BE49-F238E27FC236}">
                <a16:creationId xmlns:a16="http://schemas.microsoft.com/office/drawing/2014/main" id="{848BECD5-D5E5-4049-8EAD-2E2640FA8EA9}"/>
              </a:ext>
            </a:extLst>
          </p:cNvPr>
          <p:cNvSpPr>
            <a:spLocks noGrp="1"/>
          </p:cNvSpPr>
          <p:nvPr>
            <p:ph idx="1"/>
          </p:nvPr>
        </p:nvSpPr>
        <p:spPr>
          <a:xfrm>
            <a:off x="1154954" y="2603500"/>
            <a:ext cx="8967740" cy="3675856"/>
          </a:xfrm>
        </p:spPr>
        <p:txBody>
          <a:bodyPr>
            <a:normAutofit/>
          </a:bodyPr>
          <a:lstStyle/>
          <a:p>
            <a:pPr>
              <a:buFont typeface="Arial" panose="020B0604020202020204" pitchFamily="34" charset="0"/>
              <a:buChar char="•"/>
            </a:pPr>
            <a:r>
              <a:rPr lang="en-US" dirty="0">
                <a:solidFill>
                  <a:schemeClr val="accent6">
                    <a:lumMod val="75000"/>
                  </a:schemeClr>
                </a:solidFill>
              </a:rPr>
              <a:t>All Title IX Key Players must be trained on and act in a manner that is free from bias </a:t>
            </a:r>
          </a:p>
          <a:p>
            <a:pPr lvl="1">
              <a:buFont typeface="Arial" panose="020B0604020202020204" pitchFamily="34" charset="0"/>
              <a:buChar char="•"/>
            </a:pPr>
            <a:r>
              <a:rPr lang="en-US" dirty="0">
                <a:solidFill>
                  <a:schemeClr val="accent6">
                    <a:lumMod val="75000"/>
                  </a:schemeClr>
                </a:solidFill>
              </a:rPr>
              <a:t>All reports of harassment must be received and responded to under the school’s relevant policies</a:t>
            </a:r>
          </a:p>
          <a:p>
            <a:pPr lvl="1">
              <a:buFont typeface="Arial" panose="020B0604020202020204" pitchFamily="34" charset="0"/>
              <a:buChar char="•"/>
            </a:pPr>
            <a:r>
              <a:rPr lang="en-US" dirty="0">
                <a:solidFill>
                  <a:schemeClr val="accent6">
                    <a:lumMod val="75000"/>
                  </a:schemeClr>
                </a:solidFill>
              </a:rPr>
              <a:t>Treatment of a complainant or respondent may constitute discrimination under Title IX depending on the response provided </a:t>
            </a:r>
          </a:p>
          <a:p>
            <a:pPr lvl="1">
              <a:buFont typeface="Arial" panose="020B0604020202020204" pitchFamily="34" charset="0"/>
              <a:buChar char="•"/>
            </a:pPr>
            <a:r>
              <a:rPr lang="en-US" dirty="0">
                <a:solidFill>
                  <a:schemeClr val="accent6">
                    <a:lumMod val="75000"/>
                  </a:schemeClr>
                </a:solidFill>
              </a:rPr>
              <a:t>Sex-Based biases, stereotypes, and generalizations should be examined and reflected upon during grievance process </a:t>
            </a:r>
          </a:p>
          <a:p>
            <a:pPr lvl="2">
              <a:buFont typeface="Arial" panose="020B0604020202020204" pitchFamily="34" charset="0"/>
              <a:buChar char="•"/>
            </a:pPr>
            <a:r>
              <a:rPr lang="en-US" b="1" i="1" dirty="0">
                <a:solidFill>
                  <a:schemeClr val="accent6">
                    <a:lumMod val="75000"/>
                  </a:schemeClr>
                </a:solidFill>
              </a:rPr>
              <a:t>Examples: “Boys will be boys,” “That’s typical for middle school,” etc. </a:t>
            </a:r>
          </a:p>
          <a:p>
            <a:pPr lvl="1">
              <a:buFont typeface="Arial" panose="020B0604020202020204" pitchFamily="34" charset="0"/>
              <a:buChar char="•"/>
            </a:pPr>
            <a:r>
              <a:rPr lang="en-US" dirty="0">
                <a:solidFill>
                  <a:schemeClr val="accent6">
                    <a:lumMod val="75000"/>
                  </a:schemeClr>
                </a:solidFill>
              </a:rPr>
              <a:t>Treatment of complainants and/or respondents due to gender-based stereotypes is discrimination under Title IX </a:t>
            </a:r>
          </a:p>
          <a:p>
            <a:endParaRPr lang="en-US" dirty="0">
              <a:solidFill>
                <a:schemeClr val="accent6">
                  <a:lumMod val="75000"/>
                </a:schemeClr>
              </a:solidFill>
            </a:endParaRPr>
          </a:p>
        </p:txBody>
      </p:sp>
      <p:sp>
        <p:nvSpPr>
          <p:cNvPr id="5" name="Slide Number Placeholder 4">
            <a:extLst>
              <a:ext uri="{FF2B5EF4-FFF2-40B4-BE49-F238E27FC236}">
                <a16:creationId xmlns:a16="http://schemas.microsoft.com/office/drawing/2014/main" id="{D3F55625-EAC9-4D1F-91E0-8BE8DCA922EF}"/>
              </a:ext>
            </a:extLst>
          </p:cNvPr>
          <p:cNvSpPr>
            <a:spLocks noGrp="1"/>
          </p:cNvSpPr>
          <p:nvPr>
            <p:ph type="sldNum" sz="quarter" idx="12"/>
          </p:nvPr>
        </p:nvSpPr>
        <p:spPr/>
        <p:txBody>
          <a:bodyPr/>
          <a:lstStyle/>
          <a:p>
            <a:fld id="{25FB7523-2B6A-479B-BEC3-9B8263F8FE39}" type="slidenum">
              <a:rPr lang="en-US" smtClean="0"/>
              <a:t>57</a:t>
            </a:fld>
            <a:endParaRPr lang="en-US" dirty="0"/>
          </a:p>
        </p:txBody>
      </p:sp>
      <p:sp>
        <p:nvSpPr>
          <p:cNvPr id="6" name="Footer Placeholder 3">
            <a:extLst>
              <a:ext uri="{FF2B5EF4-FFF2-40B4-BE49-F238E27FC236}">
                <a16:creationId xmlns:a16="http://schemas.microsoft.com/office/drawing/2014/main" id="{A0556442-23D0-4667-B601-4B820402FB8A}"/>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9909667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601A3-E46D-4C5C-AEA3-D7F8C4C599CD}"/>
              </a:ext>
            </a:extLst>
          </p:cNvPr>
          <p:cNvSpPr>
            <a:spLocks noGrp="1"/>
          </p:cNvSpPr>
          <p:nvPr>
            <p:ph type="title"/>
          </p:nvPr>
        </p:nvSpPr>
        <p:spPr/>
        <p:txBody>
          <a:bodyPr/>
          <a:lstStyle/>
          <a:p>
            <a:r>
              <a:rPr lang="en-US" dirty="0"/>
              <a:t>Bias Continued </a:t>
            </a:r>
          </a:p>
        </p:txBody>
      </p:sp>
      <p:sp>
        <p:nvSpPr>
          <p:cNvPr id="3" name="Content Placeholder 2">
            <a:extLst>
              <a:ext uri="{FF2B5EF4-FFF2-40B4-BE49-F238E27FC236}">
                <a16:creationId xmlns:a16="http://schemas.microsoft.com/office/drawing/2014/main" id="{75BA6EA6-0D23-4508-8E19-0B68D34B741E}"/>
              </a:ext>
            </a:extLst>
          </p:cNvPr>
          <p:cNvSpPr>
            <a:spLocks noGrp="1"/>
          </p:cNvSpPr>
          <p:nvPr>
            <p:ph idx="1"/>
          </p:nvPr>
        </p:nvSpPr>
        <p:spPr/>
        <p:txBody>
          <a:bodyPr/>
          <a:lstStyle/>
          <a:p>
            <a:pPr>
              <a:buFont typeface="Arial" panose="020B0604020202020204" pitchFamily="34" charset="0"/>
              <a:buChar char="•"/>
            </a:pPr>
            <a:r>
              <a:rPr lang="en-US" dirty="0">
                <a:solidFill>
                  <a:schemeClr val="accent6">
                    <a:lumMod val="75000"/>
                  </a:schemeClr>
                </a:solidFill>
              </a:rPr>
              <a:t>Sexual harassment can occur even if complainant and respondent are of the same sex </a:t>
            </a:r>
          </a:p>
          <a:p>
            <a:pPr>
              <a:buFont typeface="Arial" panose="020B0604020202020204" pitchFamily="34" charset="0"/>
              <a:buChar char="•"/>
            </a:pPr>
            <a:r>
              <a:rPr lang="en-US" dirty="0">
                <a:solidFill>
                  <a:schemeClr val="accent6">
                    <a:lumMod val="75000"/>
                  </a:schemeClr>
                </a:solidFill>
              </a:rPr>
              <a:t>Sexual harassment can occur even if a prior relationship existed between the parties </a:t>
            </a:r>
          </a:p>
        </p:txBody>
      </p:sp>
      <p:sp>
        <p:nvSpPr>
          <p:cNvPr id="5" name="Slide Number Placeholder 4">
            <a:extLst>
              <a:ext uri="{FF2B5EF4-FFF2-40B4-BE49-F238E27FC236}">
                <a16:creationId xmlns:a16="http://schemas.microsoft.com/office/drawing/2014/main" id="{D61AEFCF-33BF-482C-B845-EC9E2E61B92A}"/>
              </a:ext>
            </a:extLst>
          </p:cNvPr>
          <p:cNvSpPr>
            <a:spLocks noGrp="1"/>
          </p:cNvSpPr>
          <p:nvPr>
            <p:ph type="sldNum" sz="quarter" idx="12"/>
          </p:nvPr>
        </p:nvSpPr>
        <p:spPr/>
        <p:txBody>
          <a:bodyPr/>
          <a:lstStyle/>
          <a:p>
            <a:fld id="{25FB7523-2B6A-479B-BEC3-9B8263F8FE39}" type="slidenum">
              <a:rPr lang="en-US" smtClean="0"/>
              <a:t>58</a:t>
            </a:fld>
            <a:endParaRPr lang="en-US" dirty="0"/>
          </a:p>
        </p:txBody>
      </p:sp>
      <p:sp>
        <p:nvSpPr>
          <p:cNvPr id="6" name="Footer Placeholder 3">
            <a:extLst>
              <a:ext uri="{FF2B5EF4-FFF2-40B4-BE49-F238E27FC236}">
                <a16:creationId xmlns:a16="http://schemas.microsoft.com/office/drawing/2014/main" id="{60805112-F81A-4E34-8F0C-353758330CEC}"/>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0523360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51BE-EE9E-4D1B-92F5-174162E18AF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B3EFDF9C-1EC8-4C87-BDEA-80313AEB2ABC}"/>
              </a:ext>
            </a:extLst>
          </p:cNvPr>
          <p:cNvSpPr>
            <a:spLocks noGrp="1"/>
          </p:cNvSpPr>
          <p:nvPr>
            <p:ph idx="1"/>
          </p:nvPr>
        </p:nvSpPr>
        <p:spPr/>
        <p:txBody>
          <a:bodyPr>
            <a:normAutofit/>
          </a:bodyPr>
          <a:lstStyle/>
          <a:p>
            <a:pPr marL="0" indent="0">
              <a:buNone/>
            </a:pPr>
            <a:r>
              <a:rPr lang="en-US" dirty="0">
                <a:solidFill>
                  <a:schemeClr val="accent6">
                    <a:lumMod val="75000"/>
                  </a:schemeClr>
                </a:solidFill>
              </a:rPr>
              <a:t>1) Incident Report/Complaint received by Staff</a:t>
            </a:r>
          </a:p>
          <a:p>
            <a:pPr marL="0" indent="0">
              <a:buNone/>
            </a:pPr>
            <a:r>
              <a:rPr lang="en-US" dirty="0">
                <a:solidFill>
                  <a:schemeClr val="accent6">
                    <a:lumMod val="75000"/>
                  </a:schemeClr>
                </a:solidFill>
              </a:rPr>
              <a:t>2) Report reviewed by Title IX Coordinator </a:t>
            </a:r>
          </a:p>
          <a:p>
            <a:pPr lvl="1">
              <a:buFont typeface="Arial" panose="020B0604020202020204" pitchFamily="34" charset="0"/>
              <a:buChar char="•"/>
            </a:pPr>
            <a:r>
              <a:rPr lang="en-US" dirty="0">
                <a:solidFill>
                  <a:schemeClr val="accent6">
                    <a:lumMod val="75000"/>
                  </a:schemeClr>
                </a:solidFill>
              </a:rPr>
              <a:t>Note – all mandated reporting requirements, and reporting to law enforcement requirements still apply here </a:t>
            </a:r>
          </a:p>
          <a:p>
            <a:pPr marL="0" indent="0">
              <a:buNone/>
            </a:pPr>
            <a:r>
              <a:rPr lang="en-US" dirty="0">
                <a:solidFill>
                  <a:schemeClr val="accent6">
                    <a:lumMod val="75000"/>
                  </a:schemeClr>
                </a:solidFill>
              </a:rPr>
              <a:t>3) Title IX Coordinator promptly contacts complainant (if known) and parent or legal guardian (if applicable) to discuss </a:t>
            </a:r>
          </a:p>
          <a:p>
            <a:pPr lvl="1">
              <a:buFont typeface="Arial" panose="020B0604020202020204" pitchFamily="34" charset="0"/>
              <a:buChar char="•"/>
            </a:pPr>
            <a:r>
              <a:rPr lang="en-US" dirty="0">
                <a:solidFill>
                  <a:schemeClr val="accent6">
                    <a:lumMod val="75000"/>
                  </a:schemeClr>
                </a:solidFill>
              </a:rPr>
              <a:t>Supportive measures, and complainants wishes regarding the same</a:t>
            </a:r>
          </a:p>
          <a:p>
            <a:pPr lvl="1">
              <a:buFont typeface="Arial" panose="020B0604020202020204" pitchFamily="34" charset="0"/>
              <a:buChar char="•"/>
            </a:pPr>
            <a:r>
              <a:rPr lang="en-US" dirty="0">
                <a:solidFill>
                  <a:schemeClr val="accent6">
                    <a:lumMod val="75000"/>
                  </a:schemeClr>
                </a:solidFill>
              </a:rPr>
              <a:t>Process for filing a formal complaint </a:t>
            </a:r>
          </a:p>
          <a:p>
            <a:pPr lvl="1">
              <a:buFont typeface="Arial" panose="020B0604020202020204" pitchFamily="34" charset="0"/>
              <a:buChar char="•"/>
            </a:pPr>
            <a:r>
              <a:rPr lang="en-US" dirty="0">
                <a:solidFill>
                  <a:schemeClr val="accent6">
                    <a:lumMod val="75000"/>
                  </a:schemeClr>
                </a:solidFill>
              </a:rPr>
              <a:t>Review any other applicable policies in place </a:t>
            </a:r>
          </a:p>
        </p:txBody>
      </p:sp>
      <p:sp>
        <p:nvSpPr>
          <p:cNvPr id="5" name="Slide Number Placeholder 4">
            <a:extLst>
              <a:ext uri="{FF2B5EF4-FFF2-40B4-BE49-F238E27FC236}">
                <a16:creationId xmlns:a16="http://schemas.microsoft.com/office/drawing/2014/main" id="{7945C663-7220-40D1-B68D-B8DE2AA3FBB6}"/>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25FB7523-2B6A-479B-BEC3-9B8263F8FE39}" type="slidenum">
              <a:rPr kumimoji="0" lang="en-US"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59</a:t>
            </a:fld>
            <a:endParaRPr kumimoji="0" lang="en-US"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6" name="Footer Placeholder 3">
            <a:extLst>
              <a:ext uri="{FF2B5EF4-FFF2-40B4-BE49-F238E27FC236}">
                <a16:creationId xmlns:a16="http://schemas.microsoft.com/office/drawing/2014/main" id="{F82915EC-79A6-43DF-B108-6644BDAF4E5B}"/>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52060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89B59-A18E-4777-9CF4-5BFB83934E33}"/>
              </a:ext>
            </a:extLst>
          </p:cNvPr>
          <p:cNvSpPr>
            <a:spLocks noGrp="1"/>
          </p:cNvSpPr>
          <p:nvPr>
            <p:ph type="title"/>
          </p:nvPr>
        </p:nvSpPr>
        <p:spPr/>
        <p:txBody>
          <a:bodyPr/>
          <a:lstStyle/>
          <a:p>
            <a:r>
              <a:rPr lang="en-US" dirty="0"/>
              <a:t>Key Terms </a:t>
            </a:r>
          </a:p>
        </p:txBody>
      </p:sp>
      <p:sp>
        <p:nvSpPr>
          <p:cNvPr id="3" name="Content Placeholder 2">
            <a:extLst>
              <a:ext uri="{FF2B5EF4-FFF2-40B4-BE49-F238E27FC236}">
                <a16:creationId xmlns:a16="http://schemas.microsoft.com/office/drawing/2014/main" id="{A7CEE410-CE30-4E85-8DC2-CB06BBDEF83D}"/>
              </a:ext>
            </a:extLst>
          </p:cNvPr>
          <p:cNvSpPr>
            <a:spLocks noGrp="1"/>
          </p:cNvSpPr>
          <p:nvPr>
            <p:ph idx="1"/>
          </p:nvPr>
        </p:nvSpPr>
        <p:spPr/>
        <p:txBody>
          <a:bodyPr/>
          <a:lstStyle/>
          <a:p>
            <a:pPr>
              <a:buFont typeface="Arial" panose="020B0604020202020204" pitchFamily="34" charset="0"/>
              <a:buChar char="•"/>
            </a:pPr>
            <a:r>
              <a:rPr lang="en-US" b="1" dirty="0">
                <a:solidFill>
                  <a:schemeClr val="accent6">
                    <a:lumMod val="75000"/>
                  </a:schemeClr>
                </a:solidFill>
              </a:rPr>
              <a:t>Complainant</a:t>
            </a:r>
            <a:r>
              <a:rPr lang="en-US" dirty="0">
                <a:solidFill>
                  <a:schemeClr val="accent6">
                    <a:lumMod val="75000"/>
                  </a:schemeClr>
                </a:solidFill>
              </a:rPr>
              <a:t> – individual who makes complaint of Title IX Incident (formerly alleged victim) </a:t>
            </a:r>
          </a:p>
          <a:p>
            <a:pPr>
              <a:buFont typeface="Arial" panose="020B0604020202020204" pitchFamily="34" charset="0"/>
              <a:buChar char="•"/>
            </a:pPr>
            <a:r>
              <a:rPr lang="en-US" b="1" dirty="0">
                <a:solidFill>
                  <a:schemeClr val="accent6">
                    <a:lumMod val="75000"/>
                  </a:schemeClr>
                </a:solidFill>
              </a:rPr>
              <a:t>Respondent</a:t>
            </a:r>
            <a:r>
              <a:rPr lang="en-US" dirty="0">
                <a:solidFill>
                  <a:schemeClr val="accent6">
                    <a:lumMod val="75000"/>
                  </a:schemeClr>
                </a:solidFill>
              </a:rPr>
              <a:t> – individual who is accused of committing Title IX Incident (formerly alleged perpetrator) </a:t>
            </a:r>
          </a:p>
          <a:p>
            <a:pPr>
              <a:buFont typeface="Arial" panose="020B0604020202020204" pitchFamily="34" charset="0"/>
              <a:buChar char="•"/>
            </a:pPr>
            <a:r>
              <a:rPr lang="en-US" b="1" dirty="0">
                <a:solidFill>
                  <a:schemeClr val="accent6">
                    <a:lumMod val="75000"/>
                  </a:schemeClr>
                </a:solidFill>
              </a:rPr>
              <a:t>Recipient</a:t>
            </a:r>
            <a:r>
              <a:rPr lang="en-US" dirty="0">
                <a:solidFill>
                  <a:schemeClr val="accent6">
                    <a:lumMod val="75000"/>
                  </a:schemeClr>
                </a:solidFill>
              </a:rPr>
              <a:t> – Recipient of federal funds who Title IX applies to; will be used interchangeably with “school” or “entity” </a:t>
            </a:r>
          </a:p>
        </p:txBody>
      </p:sp>
      <p:sp>
        <p:nvSpPr>
          <p:cNvPr id="5" name="Slide Number Placeholder 4">
            <a:extLst>
              <a:ext uri="{FF2B5EF4-FFF2-40B4-BE49-F238E27FC236}">
                <a16:creationId xmlns:a16="http://schemas.microsoft.com/office/drawing/2014/main" id="{5D8F56A6-A28A-4CB6-B69B-5A55959BE14F}"/>
              </a:ext>
            </a:extLst>
          </p:cNvPr>
          <p:cNvSpPr>
            <a:spLocks noGrp="1"/>
          </p:cNvSpPr>
          <p:nvPr>
            <p:ph type="sldNum" sz="quarter" idx="12"/>
          </p:nvPr>
        </p:nvSpPr>
        <p:spPr/>
        <p:txBody>
          <a:bodyPr/>
          <a:lstStyle/>
          <a:p>
            <a:fld id="{25FB7523-2B6A-479B-BEC3-9B8263F8FE39}" type="slidenum">
              <a:rPr lang="en-US" smtClean="0"/>
              <a:t>6</a:t>
            </a:fld>
            <a:endParaRPr lang="en-US" dirty="0"/>
          </a:p>
        </p:txBody>
      </p:sp>
      <p:sp>
        <p:nvSpPr>
          <p:cNvPr id="6" name="Footer Placeholder 3">
            <a:extLst>
              <a:ext uri="{FF2B5EF4-FFF2-40B4-BE49-F238E27FC236}">
                <a16:creationId xmlns:a16="http://schemas.microsoft.com/office/drawing/2014/main" id="{4F74E552-14B3-4AB2-BDFB-33C534ADFBDC}"/>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1262296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51BE-EE9E-4D1B-92F5-174162E18AF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B3EFDF9C-1EC8-4C87-BDEA-80313AEB2ABC}"/>
              </a:ext>
            </a:extLst>
          </p:cNvPr>
          <p:cNvSpPr>
            <a:spLocks noGrp="1"/>
          </p:cNvSpPr>
          <p:nvPr>
            <p:ph idx="1"/>
          </p:nvPr>
        </p:nvSpPr>
        <p:spPr/>
        <p:txBody>
          <a:bodyPr/>
          <a:lstStyle/>
          <a:p>
            <a:pPr marL="0" indent="0">
              <a:buNone/>
            </a:pPr>
            <a:r>
              <a:rPr lang="en-US" dirty="0">
                <a:solidFill>
                  <a:schemeClr val="accent6">
                    <a:lumMod val="75000"/>
                  </a:schemeClr>
                </a:solidFill>
              </a:rPr>
              <a:t>4) Implement immediate supportive measures </a:t>
            </a:r>
          </a:p>
          <a:p>
            <a:pPr marL="0" indent="0">
              <a:buNone/>
            </a:pPr>
            <a:r>
              <a:rPr lang="en-US" dirty="0">
                <a:solidFill>
                  <a:schemeClr val="accent6">
                    <a:lumMod val="75000"/>
                  </a:schemeClr>
                </a:solidFill>
              </a:rPr>
              <a:t>5) If a formal complain is received by the school from the complainant or complainant’s parent/guardian:</a:t>
            </a:r>
          </a:p>
          <a:p>
            <a:pPr lvl="1">
              <a:buFont typeface="Arial" panose="020B0604020202020204" pitchFamily="34" charset="0"/>
              <a:buChar char="•"/>
            </a:pPr>
            <a:r>
              <a:rPr lang="en-US" dirty="0">
                <a:solidFill>
                  <a:schemeClr val="accent6">
                    <a:lumMod val="75000"/>
                  </a:schemeClr>
                </a:solidFill>
              </a:rPr>
              <a:t>Review to determine if mandatory or discretionary immediate dismissal is appropriate </a:t>
            </a:r>
          </a:p>
          <a:p>
            <a:pPr lvl="1">
              <a:buFont typeface="Arial" panose="020B0604020202020204" pitchFamily="34" charset="0"/>
              <a:buChar char="•"/>
            </a:pPr>
            <a:r>
              <a:rPr lang="en-US" dirty="0">
                <a:solidFill>
                  <a:schemeClr val="accent6">
                    <a:lumMod val="75000"/>
                  </a:schemeClr>
                </a:solidFill>
              </a:rPr>
              <a:t>If non-dismissal, remind complainant of grievance process and provide informal resolution process if appropriate </a:t>
            </a:r>
          </a:p>
          <a:p>
            <a:pPr marL="0" indent="0">
              <a:buNone/>
            </a:pPr>
            <a:r>
              <a:rPr lang="en-US" dirty="0">
                <a:solidFill>
                  <a:schemeClr val="accent6">
                    <a:lumMod val="75000"/>
                  </a:schemeClr>
                </a:solidFill>
              </a:rPr>
              <a:t>6) Notify respondent and respondent’s parents of filing of the complaint; explain grievance process; offer any necessary supportive measures; discuss any interim-safety plans </a:t>
            </a:r>
          </a:p>
        </p:txBody>
      </p:sp>
      <p:sp>
        <p:nvSpPr>
          <p:cNvPr id="5" name="Slide Number Placeholder 4">
            <a:extLst>
              <a:ext uri="{FF2B5EF4-FFF2-40B4-BE49-F238E27FC236}">
                <a16:creationId xmlns:a16="http://schemas.microsoft.com/office/drawing/2014/main" id="{7945C663-7220-40D1-B68D-B8DE2AA3FBB6}"/>
              </a:ext>
            </a:extLst>
          </p:cNvPr>
          <p:cNvSpPr>
            <a:spLocks noGrp="1"/>
          </p:cNvSpPr>
          <p:nvPr>
            <p:ph type="sldNum" sz="quarter" idx="12"/>
          </p:nvPr>
        </p:nvSpPr>
        <p:spPr/>
        <p:txBody>
          <a:bodyPr/>
          <a:lstStyle/>
          <a:p>
            <a:fld id="{25FB7523-2B6A-479B-BEC3-9B8263F8FE39}" type="slidenum">
              <a:rPr lang="en-US" smtClean="0"/>
              <a:t>60</a:t>
            </a:fld>
            <a:endParaRPr lang="en-US" dirty="0"/>
          </a:p>
        </p:txBody>
      </p:sp>
      <p:sp>
        <p:nvSpPr>
          <p:cNvPr id="6" name="Footer Placeholder 3">
            <a:extLst>
              <a:ext uri="{FF2B5EF4-FFF2-40B4-BE49-F238E27FC236}">
                <a16:creationId xmlns:a16="http://schemas.microsoft.com/office/drawing/2014/main" id="{F6B1FD49-68C5-4388-8CFE-118E278F22A6}"/>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81666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7EFC5-4FDE-41F7-B51E-533668948FB3}"/>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934BAE2C-DC00-4075-BC0A-858C60F2BF0C}"/>
              </a:ext>
            </a:extLst>
          </p:cNvPr>
          <p:cNvSpPr>
            <a:spLocks noGrp="1"/>
          </p:cNvSpPr>
          <p:nvPr>
            <p:ph idx="1"/>
          </p:nvPr>
        </p:nvSpPr>
        <p:spPr/>
        <p:txBody>
          <a:bodyPr/>
          <a:lstStyle/>
          <a:p>
            <a:pPr marL="0" indent="0">
              <a:buNone/>
            </a:pPr>
            <a:r>
              <a:rPr lang="en-US" dirty="0">
                <a:solidFill>
                  <a:schemeClr val="accent6">
                    <a:lumMod val="75000"/>
                  </a:schemeClr>
                </a:solidFill>
              </a:rPr>
              <a:t>7) Determine if either or both parties want to voluntarily engage in the informal resolution process. If so:</a:t>
            </a:r>
          </a:p>
          <a:p>
            <a:pPr lvl="1">
              <a:buFont typeface="Arial" panose="020B0604020202020204" pitchFamily="34" charset="0"/>
              <a:buChar char="•"/>
            </a:pPr>
            <a:r>
              <a:rPr lang="en-US" dirty="0">
                <a:solidFill>
                  <a:schemeClr val="accent6">
                    <a:lumMod val="75000"/>
                  </a:schemeClr>
                </a:solidFill>
              </a:rPr>
              <a:t>Identify informal resolution facilitator (must be trained, neutral, and impartial) </a:t>
            </a:r>
          </a:p>
          <a:p>
            <a:pPr lvl="1">
              <a:buFont typeface="Arial" panose="020B0604020202020204" pitchFamily="34" charset="0"/>
              <a:buChar char="•"/>
            </a:pPr>
            <a:r>
              <a:rPr lang="en-US" dirty="0">
                <a:solidFill>
                  <a:schemeClr val="accent6">
                    <a:lumMod val="75000"/>
                  </a:schemeClr>
                </a:solidFill>
              </a:rPr>
              <a:t>Provide information of informal resolution facilitator to both parties to ensure no objection </a:t>
            </a:r>
          </a:p>
          <a:p>
            <a:pPr lvl="1">
              <a:buFont typeface="Arial" panose="020B0604020202020204" pitchFamily="34" charset="0"/>
              <a:buChar char="•"/>
            </a:pPr>
            <a:r>
              <a:rPr lang="en-US" dirty="0">
                <a:solidFill>
                  <a:schemeClr val="accent6">
                    <a:lumMod val="75000"/>
                  </a:schemeClr>
                </a:solidFill>
              </a:rPr>
              <a:t>Receive written consent that both parties are voluntarily engaging in this process; reminder that they may change their mind at any point prior to the conclusion of informal resolution process </a:t>
            </a:r>
          </a:p>
        </p:txBody>
      </p:sp>
      <p:sp>
        <p:nvSpPr>
          <p:cNvPr id="5" name="Slide Number Placeholder 4">
            <a:extLst>
              <a:ext uri="{FF2B5EF4-FFF2-40B4-BE49-F238E27FC236}">
                <a16:creationId xmlns:a16="http://schemas.microsoft.com/office/drawing/2014/main" id="{254EE6D3-778B-4180-B790-6A68EE8D6E3F}"/>
              </a:ext>
            </a:extLst>
          </p:cNvPr>
          <p:cNvSpPr>
            <a:spLocks noGrp="1"/>
          </p:cNvSpPr>
          <p:nvPr>
            <p:ph type="sldNum" sz="quarter" idx="12"/>
          </p:nvPr>
        </p:nvSpPr>
        <p:spPr/>
        <p:txBody>
          <a:bodyPr/>
          <a:lstStyle/>
          <a:p>
            <a:fld id="{25FB7523-2B6A-479B-BEC3-9B8263F8FE39}" type="slidenum">
              <a:rPr lang="en-US" smtClean="0"/>
              <a:t>61</a:t>
            </a:fld>
            <a:endParaRPr lang="en-US" dirty="0"/>
          </a:p>
        </p:txBody>
      </p:sp>
      <p:sp>
        <p:nvSpPr>
          <p:cNvPr id="6" name="Footer Placeholder 3">
            <a:extLst>
              <a:ext uri="{FF2B5EF4-FFF2-40B4-BE49-F238E27FC236}">
                <a16:creationId xmlns:a16="http://schemas.microsoft.com/office/drawing/2014/main" id="{340B4E1E-4EBF-4A72-892F-A78DB119E99C}"/>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352507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3560-82CD-4BBF-BF7E-77E23C19196F}"/>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95CAF9F3-5973-4E4C-808E-28D08C382113}"/>
              </a:ext>
            </a:extLst>
          </p:cNvPr>
          <p:cNvSpPr>
            <a:spLocks noGrp="1"/>
          </p:cNvSpPr>
          <p:nvPr>
            <p:ph idx="1"/>
          </p:nvPr>
        </p:nvSpPr>
        <p:spPr/>
        <p:txBody>
          <a:bodyPr/>
          <a:lstStyle/>
          <a:p>
            <a:pPr marL="0" indent="0">
              <a:buNone/>
            </a:pPr>
            <a:r>
              <a:rPr lang="en-US" dirty="0">
                <a:solidFill>
                  <a:schemeClr val="accent6">
                    <a:lumMod val="75000"/>
                  </a:schemeClr>
                </a:solidFill>
              </a:rPr>
              <a:t>8) If the parties do not wish to engage in the informal resolution process, then begin the formal investigation into the incident and issue the Notice of Investigation </a:t>
            </a:r>
          </a:p>
          <a:p>
            <a:pPr lvl="1">
              <a:buFont typeface="Arial" panose="020B0604020202020204" pitchFamily="34" charset="0"/>
              <a:buChar char="•"/>
            </a:pPr>
            <a:r>
              <a:rPr lang="en-US" dirty="0">
                <a:solidFill>
                  <a:schemeClr val="accent6">
                    <a:lumMod val="75000"/>
                  </a:schemeClr>
                </a:solidFill>
              </a:rPr>
              <a:t>Determine who the investigator is and provide this information to parties in the Notice of Investigation </a:t>
            </a:r>
          </a:p>
          <a:p>
            <a:pPr marL="0" indent="0">
              <a:buNone/>
            </a:pPr>
            <a:r>
              <a:rPr lang="en-US" dirty="0">
                <a:solidFill>
                  <a:schemeClr val="accent6">
                    <a:lumMod val="75000"/>
                  </a:schemeClr>
                </a:solidFill>
              </a:rPr>
              <a:t>9) Title IX Coordinator to provide investigator with all relevant information including contact information for parties and any currently known witnesses </a:t>
            </a:r>
          </a:p>
        </p:txBody>
      </p:sp>
      <p:sp>
        <p:nvSpPr>
          <p:cNvPr id="5" name="Slide Number Placeholder 4">
            <a:extLst>
              <a:ext uri="{FF2B5EF4-FFF2-40B4-BE49-F238E27FC236}">
                <a16:creationId xmlns:a16="http://schemas.microsoft.com/office/drawing/2014/main" id="{6E6457C5-28F6-4775-9523-AF865914B30A}"/>
              </a:ext>
            </a:extLst>
          </p:cNvPr>
          <p:cNvSpPr>
            <a:spLocks noGrp="1"/>
          </p:cNvSpPr>
          <p:nvPr>
            <p:ph type="sldNum" sz="quarter" idx="12"/>
          </p:nvPr>
        </p:nvSpPr>
        <p:spPr/>
        <p:txBody>
          <a:bodyPr/>
          <a:lstStyle/>
          <a:p>
            <a:fld id="{25FB7523-2B6A-479B-BEC3-9B8263F8FE39}" type="slidenum">
              <a:rPr lang="en-US" smtClean="0"/>
              <a:t>62</a:t>
            </a:fld>
            <a:endParaRPr lang="en-US" dirty="0"/>
          </a:p>
        </p:txBody>
      </p:sp>
      <p:sp>
        <p:nvSpPr>
          <p:cNvPr id="6" name="Footer Placeholder 3">
            <a:extLst>
              <a:ext uri="{FF2B5EF4-FFF2-40B4-BE49-F238E27FC236}">
                <a16:creationId xmlns:a16="http://schemas.microsoft.com/office/drawing/2014/main" id="{18957C4E-ABEB-4404-B0A1-067992A1F6F3}"/>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204969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32FAB-4F7F-4CCB-A247-523C84EB289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A616AE84-575F-4EC2-80A1-E4AD21A5FAFD}"/>
              </a:ext>
            </a:extLst>
          </p:cNvPr>
          <p:cNvSpPr>
            <a:spLocks noGrp="1"/>
          </p:cNvSpPr>
          <p:nvPr>
            <p:ph idx="1"/>
          </p:nvPr>
        </p:nvSpPr>
        <p:spPr/>
        <p:txBody>
          <a:bodyPr/>
          <a:lstStyle/>
          <a:p>
            <a:pPr marL="0" indent="0">
              <a:buNone/>
            </a:pPr>
            <a:r>
              <a:rPr lang="en-US" dirty="0">
                <a:solidFill>
                  <a:schemeClr val="accent6">
                    <a:lumMod val="75000"/>
                  </a:schemeClr>
                </a:solidFill>
              </a:rPr>
              <a:t>10) Investigator Collects all evidence, completes interviews, etc. and shares investigation report with parties simultaneously </a:t>
            </a:r>
          </a:p>
          <a:p>
            <a:pPr lvl="1">
              <a:buFont typeface="Arial" panose="020B0604020202020204" pitchFamily="34" charset="0"/>
              <a:buChar char="•"/>
            </a:pPr>
            <a:r>
              <a:rPr lang="en-US" dirty="0">
                <a:solidFill>
                  <a:schemeClr val="accent6">
                    <a:lumMod val="75000"/>
                  </a:schemeClr>
                </a:solidFill>
              </a:rPr>
              <a:t>Parties are provided with ten (10) days to provide a written response </a:t>
            </a:r>
          </a:p>
          <a:p>
            <a:pPr lvl="1">
              <a:buFont typeface="Arial" panose="020B0604020202020204" pitchFamily="34" charset="0"/>
              <a:buChar char="•"/>
            </a:pPr>
            <a:r>
              <a:rPr lang="en-US" dirty="0">
                <a:solidFill>
                  <a:schemeClr val="accent6">
                    <a:lumMod val="75000"/>
                  </a:schemeClr>
                </a:solidFill>
              </a:rPr>
              <a:t>Issue final investigation report after receiving any written responses and provide parties with final report at least ten (10) days prior to a hearing or exchange of written questions </a:t>
            </a:r>
          </a:p>
          <a:p>
            <a:pPr marL="0" indent="0">
              <a:buNone/>
            </a:pPr>
            <a:r>
              <a:rPr lang="en-US" dirty="0">
                <a:solidFill>
                  <a:schemeClr val="accent6">
                    <a:lumMod val="75000"/>
                  </a:schemeClr>
                </a:solidFill>
              </a:rPr>
              <a:t>11) Decision-maker to conduct hearing or render a decision after opportunity for exchange of written questions </a:t>
            </a:r>
          </a:p>
        </p:txBody>
      </p:sp>
      <p:sp>
        <p:nvSpPr>
          <p:cNvPr id="5" name="Slide Number Placeholder 4">
            <a:extLst>
              <a:ext uri="{FF2B5EF4-FFF2-40B4-BE49-F238E27FC236}">
                <a16:creationId xmlns:a16="http://schemas.microsoft.com/office/drawing/2014/main" id="{EFECD6E0-F6A3-424D-8297-84A6E3EFB5F1}"/>
              </a:ext>
            </a:extLst>
          </p:cNvPr>
          <p:cNvSpPr>
            <a:spLocks noGrp="1"/>
          </p:cNvSpPr>
          <p:nvPr>
            <p:ph type="sldNum" sz="quarter" idx="12"/>
          </p:nvPr>
        </p:nvSpPr>
        <p:spPr/>
        <p:txBody>
          <a:bodyPr/>
          <a:lstStyle/>
          <a:p>
            <a:fld id="{25FB7523-2B6A-479B-BEC3-9B8263F8FE39}" type="slidenum">
              <a:rPr lang="en-US" smtClean="0"/>
              <a:t>63</a:t>
            </a:fld>
            <a:endParaRPr lang="en-US" dirty="0"/>
          </a:p>
        </p:txBody>
      </p:sp>
      <p:sp>
        <p:nvSpPr>
          <p:cNvPr id="6" name="Footer Placeholder 3">
            <a:extLst>
              <a:ext uri="{FF2B5EF4-FFF2-40B4-BE49-F238E27FC236}">
                <a16:creationId xmlns:a16="http://schemas.microsoft.com/office/drawing/2014/main" id="{CAB79057-F45E-4F8D-AE29-D4F10B16DDC9}"/>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1501760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24B9-FA3A-4C8E-BB55-54F6070C7E35}"/>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C1E497FF-7299-4324-97B1-320AA7DF9F06}"/>
              </a:ext>
            </a:extLst>
          </p:cNvPr>
          <p:cNvSpPr>
            <a:spLocks noGrp="1"/>
          </p:cNvSpPr>
          <p:nvPr>
            <p:ph idx="1"/>
          </p:nvPr>
        </p:nvSpPr>
        <p:spPr/>
        <p:txBody>
          <a:bodyPr/>
          <a:lstStyle/>
          <a:p>
            <a:pPr marL="0" indent="0">
              <a:buNone/>
            </a:pPr>
            <a:r>
              <a:rPr lang="en-US" dirty="0">
                <a:solidFill>
                  <a:schemeClr val="accent6">
                    <a:lumMod val="75000"/>
                  </a:schemeClr>
                </a:solidFill>
              </a:rPr>
              <a:t>11) Decision-Maker to draft outcome determination letter and deliver the letter to complainant and respondent at the same time </a:t>
            </a:r>
          </a:p>
          <a:p>
            <a:pPr lvl="1">
              <a:buFont typeface="Arial" panose="020B0604020202020204" pitchFamily="34" charset="0"/>
              <a:buChar char="•"/>
            </a:pPr>
            <a:r>
              <a:rPr lang="en-US" dirty="0">
                <a:solidFill>
                  <a:schemeClr val="accent6">
                    <a:lumMod val="75000"/>
                  </a:schemeClr>
                </a:solidFill>
              </a:rPr>
              <a:t>Outcome determination letter must include appeal rights </a:t>
            </a:r>
          </a:p>
          <a:p>
            <a:pPr marL="0" indent="0">
              <a:buNone/>
            </a:pPr>
            <a:r>
              <a:rPr lang="en-US" dirty="0">
                <a:solidFill>
                  <a:schemeClr val="accent6">
                    <a:lumMod val="75000"/>
                  </a:schemeClr>
                </a:solidFill>
              </a:rPr>
              <a:t>12) Implement corrective measures/remedies </a:t>
            </a:r>
          </a:p>
          <a:p>
            <a:pPr marL="0" indent="0">
              <a:buNone/>
            </a:pPr>
            <a:r>
              <a:rPr lang="en-US" dirty="0">
                <a:solidFill>
                  <a:schemeClr val="accent6">
                    <a:lumMod val="75000"/>
                  </a:schemeClr>
                </a:solidFill>
              </a:rPr>
              <a:t>13) Process Appeal if one is filed </a:t>
            </a:r>
          </a:p>
          <a:p>
            <a:pPr marL="0" indent="0">
              <a:buNone/>
            </a:pPr>
            <a:r>
              <a:rPr lang="en-US" dirty="0">
                <a:solidFill>
                  <a:schemeClr val="accent6">
                    <a:lumMod val="75000"/>
                  </a:schemeClr>
                </a:solidFill>
              </a:rPr>
              <a:t>14) Issue appeal decision and that the decision is final </a:t>
            </a:r>
          </a:p>
          <a:p>
            <a:pPr marL="0" indent="0">
              <a:buNone/>
            </a:pPr>
            <a:r>
              <a:rPr lang="en-US" dirty="0">
                <a:solidFill>
                  <a:schemeClr val="accent6">
                    <a:lumMod val="75000"/>
                  </a:schemeClr>
                </a:solidFill>
              </a:rPr>
              <a:t>15) Preserve all documents and reports, etc. for a period of seven (7) years </a:t>
            </a:r>
          </a:p>
        </p:txBody>
      </p:sp>
      <p:sp>
        <p:nvSpPr>
          <p:cNvPr id="5" name="Slide Number Placeholder 4">
            <a:extLst>
              <a:ext uri="{FF2B5EF4-FFF2-40B4-BE49-F238E27FC236}">
                <a16:creationId xmlns:a16="http://schemas.microsoft.com/office/drawing/2014/main" id="{B31A46CA-9CB5-4ADD-AFE0-C8B92E8913D8}"/>
              </a:ext>
            </a:extLst>
          </p:cNvPr>
          <p:cNvSpPr>
            <a:spLocks noGrp="1"/>
          </p:cNvSpPr>
          <p:nvPr>
            <p:ph type="sldNum" sz="quarter" idx="12"/>
          </p:nvPr>
        </p:nvSpPr>
        <p:spPr/>
        <p:txBody>
          <a:bodyPr/>
          <a:lstStyle/>
          <a:p>
            <a:fld id="{25FB7523-2B6A-479B-BEC3-9B8263F8FE39}" type="slidenum">
              <a:rPr lang="en-US" smtClean="0"/>
              <a:t>64</a:t>
            </a:fld>
            <a:endParaRPr lang="en-US" dirty="0"/>
          </a:p>
        </p:txBody>
      </p:sp>
      <p:sp>
        <p:nvSpPr>
          <p:cNvPr id="6" name="Footer Placeholder 3">
            <a:extLst>
              <a:ext uri="{FF2B5EF4-FFF2-40B4-BE49-F238E27FC236}">
                <a16:creationId xmlns:a16="http://schemas.microsoft.com/office/drawing/2014/main" id="{34174C2F-F82A-42B5-B80D-BA0C1218C1FC}"/>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34989685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024D-46B7-4454-ADDB-3788545A4B1E}"/>
              </a:ext>
            </a:extLst>
          </p:cNvPr>
          <p:cNvSpPr>
            <a:spLocks noGrp="1"/>
          </p:cNvSpPr>
          <p:nvPr>
            <p:ph type="title"/>
          </p:nvPr>
        </p:nvSpPr>
        <p:spPr/>
        <p:txBody>
          <a:bodyPr/>
          <a:lstStyle/>
          <a:p>
            <a:r>
              <a:rPr lang="en-US" dirty="0"/>
              <a:t>Scenario #1 </a:t>
            </a:r>
          </a:p>
        </p:txBody>
      </p:sp>
      <p:sp>
        <p:nvSpPr>
          <p:cNvPr id="3" name="Content Placeholder 2">
            <a:extLst>
              <a:ext uri="{FF2B5EF4-FFF2-40B4-BE49-F238E27FC236}">
                <a16:creationId xmlns:a16="http://schemas.microsoft.com/office/drawing/2014/main" id="{BD860966-2A19-4B3E-BCB9-7ACDD796FDE7}"/>
              </a:ext>
            </a:extLst>
          </p:cNvPr>
          <p:cNvSpPr>
            <a:spLocks noGrp="1"/>
          </p:cNvSpPr>
          <p:nvPr>
            <p:ph idx="1"/>
          </p:nvPr>
        </p:nvSpPr>
        <p:spPr/>
        <p:txBody>
          <a:bodyPr>
            <a:normAutofit/>
          </a:bodyPr>
          <a:lstStyle/>
          <a:p>
            <a:pPr marL="0" indent="0">
              <a:buNone/>
            </a:pPr>
            <a:r>
              <a:rPr lang="en-US" dirty="0">
                <a:solidFill>
                  <a:schemeClr val="accent6">
                    <a:lumMod val="75000"/>
                  </a:schemeClr>
                </a:solidFill>
              </a:rPr>
              <a:t>Two female students have shared classes but are only informal acquaintances.  Student A begins to text and email Student B after school hours to ask questions about their Geometry homework.  The texts and emails are mostly ignored, but Student B does respond at times just to be polite.  Student A begins to show up in the areas of the school that Student B frequents.  These areas do not align with Student A’s schedule, so Student B begins to feel that Student A is going out of her way to “run into her.”  Student B walks past Student A’s Biology class one day and notes that Student A was staring at her.  Student B checks her email and sees a message with no content, but the subject line reads “DTF?”  It’s from Student A.  Student B is very uncomfortable with the thought of running into Student A and begins avoiding school altogether.    </a:t>
            </a:r>
          </a:p>
        </p:txBody>
      </p:sp>
      <p:sp>
        <p:nvSpPr>
          <p:cNvPr id="5" name="Slide Number Placeholder 4">
            <a:extLst>
              <a:ext uri="{FF2B5EF4-FFF2-40B4-BE49-F238E27FC236}">
                <a16:creationId xmlns:a16="http://schemas.microsoft.com/office/drawing/2014/main" id="{659D89F5-BF68-4903-AAE3-D4BF5E4C6598}"/>
              </a:ext>
            </a:extLst>
          </p:cNvPr>
          <p:cNvSpPr>
            <a:spLocks noGrp="1"/>
          </p:cNvSpPr>
          <p:nvPr>
            <p:ph type="sldNum" sz="quarter" idx="12"/>
          </p:nvPr>
        </p:nvSpPr>
        <p:spPr/>
        <p:txBody>
          <a:bodyPr/>
          <a:lstStyle/>
          <a:p>
            <a:fld id="{25FB7523-2B6A-479B-BEC3-9B8263F8FE39}" type="slidenum">
              <a:rPr lang="en-US" smtClean="0"/>
              <a:t>65</a:t>
            </a:fld>
            <a:endParaRPr lang="en-US" dirty="0"/>
          </a:p>
        </p:txBody>
      </p:sp>
      <p:sp>
        <p:nvSpPr>
          <p:cNvPr id="6" name="Footer Placeholder 3">
            <a:extLst>
              <a:ext uri="{FF2B5EF4-FFF2-40B4-BE49-F238E27FC236}">
                <a16:creationId xmlns:a16="http://schemas.microsoft.com/office/drawing/2014/main" id="{0D7DEDE0-2C25-4608-B39E-0C73C5AFEE30}"/>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2667238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1241A-6618-4416-AD52-E7EC20767A2C}"/>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AEE2541C-95BA-4D23-9249-967547447725}"/>
              </a:ext>
            </a:extLst>
          </p:cNvPr>
          <p:cNvSpPr>
            <a:spLocks noGrp="1"/>
          </p:cNvSpPr>
          <p:nvPr>
            <p:ph idx="1"/>
          </p:nvPr>
        </p:nvSpPr>
        <p:spPr/>
        <p:txBody>
          <a:bodyPr/>
          <a:lstStyle/>
          <a:p>
            <a:pPr marL="0" indent="0">
              <a:buNone/>
            </a:pPr>
            <a:r>
              <a:rPr lang="en-US" dirty="0">
                <a:solidFill>
                  <a:schemeClr val="accent6">
                    <a:lumMod val="75000"/>
                  </a:schemeClr>
                </a:solidFill>
              </a:rPr>
              <a:t>An ex-girlfriend widely spreads false stories about the sex life of her and her ex-boyfriend.  Stories are spread in person during unstructured times at school.  The ex-boyfriend is clearly uncomfortable with this. He is anxious and embarrassed now when he’s around other kids, concerned that the issue will come up.  The ex-boyfriend is ostracized by other members of the boys’ soccer team.  These are students he used to consider some of his closest friends.  He becomes distraught and reaches out to a trusted teacher.  He provides screenshots of the content ex-girlfriend has posted and shares some of the stories that are circulating.  He does not wish to pursue a complaint.  He just wants her to stop.</a:t>
            </a:r>
          </a:p>
        </p:txBody>
      </p:sp>
      <p:sp>
        <p:nvSpPr>
          <p:cNvPr id="5" name="Slide Number Placeholder 4">
            <a:extLst>
              <a:ext uri="{FF2B5EF4-FFF2-40B4-BE49-F238E27FC236}">
                <a16:creationId xmlns:a16="http://schemas.microsoft.com/office/drawing/2014/main" id="{33EF6C99-E03F-4EBE-85FA-BC321B06BAF3}"/>
              </a:ext>
            </a:extLst>
          </p:cNvPr>
          <p:cNvSpPr>
            <a:spLocks noGrp="1"/>
          </p:cNvSpPr>
          <p:nvPr>
            <p:ph type="sldNum" sz="quarter" idx="12"/>
          </p:nvPr>
        </p:nvSpPr>
        <p:spPr/>
        <p:txBody>
          <a:bodyPr/>
          <a:lstStyle/>
          <a:p>
            <a:fld id="{25FB7523-2B6A-479B-BEC3-9B8263F8FE39}" type="slidenum">
              <a:rPr lang="en-US" smtClean="0"/>
              <a:t>66</a:t>
            </a:fld>
            <a:endParaRPr lang="en-US" dirty="0"/>
          </a:p>
        </p:txBody>
      </p:sp>
      <p:sp>
        <p:nvSpPr>
          <p:cNvPr id="6" name="Footer Placeholder 3">
            <a:extLst>
              <a:ext uri="{FF2B5EF4-FFF2-40B4-BE49-F238E27FC236}">
                <a16:creationId xmlns:a16="http://schemas.microsoft.com/office/drawing/2014/main" id="{77AEA726-6719-4F7F-B8D1-77831C6C602B}"/>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42006442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098" y="629265"/>
            <a:ext cx="6072776" cy="1622322"/>
          </a:xfrm>
        </p:spPr>
        <p:txBody>
          <a:bodyPr>
            <a:normAutofit/>
          </a:bodyPr>
          <a:lstStyle/>
          <a:p>
            <a:r>
              <a:rPr lang="en-US" dirty="0">
                <a:solidFill>
                  <a:srgbClr val="EBEBEB"/>
                </a:solidFill>
              </a:rPr>
              <a:t>Thank You</a:t>
            </a:r>
          </a:p>
        </p:txBody>
      </p:sp>
      <p:pic>
        <p:nvPicPr>
          <p:cNvPr id="1026" name="Picture 2" descr="See the source image">
            <a:extLst>
              <a:ext uri="{FF2B5EF4-FFF2-40B4-BE49-F238E27FC236}">
                <a16:creationId xmlns:a16="http://schemas.microsoft.com/office/drawing/2014/main" id="{AD219338-D668-45EB-901D-D4FB7FC7B9B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6001" y="2427234"/>
            <a:ext cx="5456902" cy="412531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39098" y="2107095"/>
            <a:ext cx="6072776" cy="3568148"/>
          </a:xfrm>
        </p:spPr>
        <p:txBody>
          <a:bodyPr anchor="ctr">
            <a:normAutofit/>
          </a:bodyPr>
          <a:lstStyle/>
          <a:p>
            <a:pPr marL="109538" indent="0">
              <a:lnSpc>
                <a:spcPct val="90000"/>
              </a:lnSpc>
              <a:buNone/>
              <a:defRPr/>
            </a:pPr>
            <a:endParaRPr lang="en-US" b="1" dirty="0">
              <a:solidFill>
                <a:schemeClr val="accent6">
                  <a:lumMod val="75000"/>
                </a:schemeClr>
              </a:solidFill>
              <a:cs typeface="Calibri" pitchFamily="34" charset="0"/>
            </a:endParaRPr>
          </a:p>
          <a:p>
            <a:pPr marL="109538" indent="0">
              <a:lnSpc>
                <a:spcPct val="90000"/>
              </a:lnSpc>
              <a:buNone/>
              <a:defRPr/>
            </a:pPr>
            <a:r>
              <a:rPr lang="en-US" b="1" dirty="0">
                <a:solidFill>
                  <a:schemeClr val="accent6">
                    <a:lumMod val="75000"/>
                  </a:schemeClr>
                </a:solidFill>
                <a:cs typeface="Calibri" pitchFamily="34" charset="0"/>
              </a:rPr>
              <a:t>Additional comments or questions:</a:t>
            </a:r>
          </a:p>
          <a:p>
            <a:pPr marL="109538" indent="0">
              <a:lnSpc>
                <a:spcPct val="90000"/>
              </a:lnSpc>
              <a:spcBef>
                <a:spcPts val="0"/>
              </a:spcBef>
              <a:buNone/>
              <a:defRPr/>
            </a:pPr>
            <a:r>
              <a:rPr lang="en-US" b="1" dirty="0">
                <a:solidFill>
                  <a:schemeClr val="accent6">
                    <a:lumMod val="75000"/>
                  </a:schemeClr>
                </a:solidFill>
                <a:cs typeface="Calibri" pitchFamily="34" charset="0"/>
              </a:rPr>
              <a:t>Annemarie K. Harr Eagle, Esquire</a:t>
            </a:r>
          </a:p>
          <a:p>
            <a:pPr marL="109538" indent="0">
              <a:lnSpc>
                <a:spcPct val="90000"/>
              </a:lnSpc>
              <a:spcBef>
                <a:spcPts val="0"/>
              </a:spcBef>
              <a:buNone/>
              <a:defRPr/>
            </a:pPr>
            <a:r>
              <a:rPr lang="en-US" b="1" dirty="0">
                <a:solidFill>
                  <a:schemeClr val="accent6">
                    <a:lumMod val="75000"/>
                  </a:schemeClr>
                </a:solidFill>
                <a:cs typeface="Calibri" pitchFamily="34" charset="0"/>
                <a:hlinkClick r:id="rId4">
                  <a:extLst>
                    <a:ext uri="{A12FA001-AC4F-418D-AE19-62706E023703}">
                      <ahyp:hlinkClr xmlns:ahyp="http://schemas.microsoft.com/office/drawing/2018/hyperlinkcolor" val="tx"/>
                    </a:ext>
                  </a:extLst>
                </a:hlinkClick>
              </a:rPr>
              <a:t>aharr@wbklegal.com</a:t>
            </a:r>
            <a:endParaRPr lang="en-US" b="1" dirty="0">
              <a:solidFill>
                <a:schemeClr val="accent6">
                  <a:lumMod val="75000"/>
                </a:schemeClr>
              </a:solidFill>
              <a:cs typeface="Calibri" pitchFamily="34" charset="0"/>
            </a:endParaRPr>
          </a:p>
          <a:p>
            <a:pPr marL="109538" indent="0">
              <a:lnSpc>
                <a:spcPct val="90000"/>
              </a:lnSpc>
              <a:spcBef>
                <a:spcPts val="0"/>
              </a:spcBef>
              <a:buNone/>
              <a:defRPr/>
            </a:pPr>
            <a:endParaRPr lang="en-US" b="1" dirty="0">
              <a:solidFill>
                <a:schemeClr val="accent6">
                  <a:lumMod val="75000"/>
                </a:schemeClr>
              </a:solidFill>
              <a:cs typeface="Calibri" pitchFamily="34" charset="0"/>
            </a:endParaRPr>
          </a:p>
          <a:p>
            <a:pPr marL="109538" indent="0">
              <a:lnSpc>
                <a:spcPct val="90000"/>
              </a:lnSpc>
              <a:spcBef>
                <a:spcPts val="0"/>
              </a:spcBef>
              <a:buNone/>
              <a:defRPr/>
            </a:pPr>
            <a:endParaRPr lang="en-US" b="1" dirty="0">
              <a:solidFill>
                <a:schemeClr val="accent6">
                  <a:lumMod val="75000"/>
                </a:schemeClr>
              </a:solidFill>
              <a:cs typeface="Calibri" pitchFamily="34" charset="0"/>
            </a:endParaRPr>
          </a:p>
          <a:p>
            <a:pPr marL="109538" indent="0">
              <a:lnSpc>
                <a:spcPct val="90000"/>
              </a:lnSpc>
              <a:spcBef>
                <a:spcPts val="0"/>
              </a:spcBef>
              <a:buNone/>
              <a:defRPr/>
            </a:pPr>
            <a:r>
              <a:rPr lang="en-US" b="1" dirty="0">
                <a:solidFill>
                  <a:schemeClr val="accent6">
                    <a:lumMod val="75000"/>
                  </a:schemeClr>
                </a:solidFill>
                <a:cs typeface="Calibri" pitchFamily="34" charset="0"/>
              </a:rPr>
              <a:t>Weiss Burkardt Kramer, LLC</a:t>
            </a:r>
          </a:p>
          <a:p>
            <a:pPr marL="109538" indent="0">
              <a:lnSpc>
                <a:spcPct val="90000"/>
              </a:lnSpc>
              <a:spcBef>
                <a:spcPts val="0"/>
              </a:spcBef>
              <a:buNone/>
              <a:defRPr/>
            </a:pPr>
            <a:r>
              <a:rPr lang="en-US" b="1" dirty="0">
                <a:solidFill>
                  <a:schemeClr val="accent6">
                    <a:lumMod val="75000"/>
                  </a:schemeClr>
                </a:solidFill>
                <a:cs typeface="Calibri" pitchFamily="34" charset="0"/>
              </a:rPr>
              <a:t>445 Fort Pitt Blvd., Suite 503</a:t>
            </a:r>
          </a:p>
          <a:p>
            <a:pPr marL="109538" indent="0">
              <a:lnSpc>
                <a:spcPct val="90000"/>
              </a:lnSpc>
              <a:spcBef>
                <a:spcPts val="0"/>
              </a:spcBef>
              <a:buNone/>
              <a:defRPr/>
            </a:pPr>
            <a:r>
              <a:rPr lang="en-US" b="1" dirty="0">
                <a:solidFill>
                  <a:schemeClr val="accent6">
                    <a:lumMod val="75000"/>
                  </a:schemeClr>
                </a:solidFill>
                <a:cs typeface="Calibri" pitchFamily="34" charset="0"/>
              </a:rPr>
              <a:t>Pittsburgh, PA 15219</a:t>
            </a:r>
          </a:p>
          <a:p>
            <a:pPr marL="109538" indent="0">
              <a:lnSpc>
                <a:spcPct val="90000"/>
              </a:lnSpc>
              <a:spcBef>
                <a:spcPts val="0"/>
              </a:spcBef>
              <a:buNone/>
              <a:defRPr/>
            </a:pPr>
            <a:r>
              <a:rPr lang="en-US" b="1" dirty="0">
                <a:solidFill>
                  <a:schemeClr val="accent6">
                    <a:lumMod val="75000"/>
                  </a:schemeClr>
                </a:solidFill>
                <a:cs typeface="Calibri" pitchFamily="34" charset="0"/>
              </a:rPr>
              <a:t>Phone: (412) 391-9890</a:t>
            </a:r>
          </a:p>
          <a:p>
            <a:pPr marL="0" indent="0">
              <a:lnSpc>
                <a:spcPct val="90000"/>
              </a:lnSpc>
              <a:spcBef>
                <a:spcPts val="0"/>
              </a:spcBef>
              <a:buNone/>
            </a:pPr>
            <a:endParaRPr lang="en-US" dirty="0">
              <a:solidFill>
                <a:schemeClr val="accent6">
                  <a:lumMod val="75000"/>
                </a:schemeClr>
              </a:solidFill>
            </a:endParaRPr>
          </a:p>
        </p:txBody>
      </p:sp>
      <p:sp>
        <p:nvSpPr>
          <p:cNvPr id="13" name="Slide Number Placeholder 4">
            <a:extLst>
              <a:ext uri="{FF2B5EF4-FFF2-40B4-BE49-F238E27FC236}">
                <a16:creationId xmlns:a16="http://schemas.microsoft.com/office/drawing/2014/main" id="{E94AF08F-B6DF-4659-8771-E807DA18FBC5}"/>
              </a:ext>
            </a:extLst>
          </p:cNvPr>
          <p:cNvSpPr>
            <a:spLocks noGrp="1"/>
          </p:cNvSpPr>
          <p:nvPr>
            <p:ph type="sldNum" sz="quarter" idx="12"/>
          </p:nvPr>
        </p:nvSpPr>
        <p:spPr>
          <a:xfrm>
            <a:off x="10352540" y="295729"/>
            <a:ext cx="838199" cy="767687"/>
          </a:xfrm>
        </p:spPr>
        <p:txBody>
          <a:bodyPr/>
          <a:lstStyle/>
          <a:p>
            <a:fld id="{25FB7523-2B6A-479B-BEC3-9B8263F8FE39}" type="slidenum">
              <a:rPr lang="en-US" smtClean="0"/>
              <a:t>67</a:t>
            </a:fld>
            <a:endParaRPr lang="en-US" dirty="0"/>
          </a:p>
        </p:txBody>
      </p:sp>
    </p:spTree>
    <p:extLst>
      <p:ext uri="{BB962C8B-B14F-4D97-AF65-F5344CB8AC3E}">
        <p14:creationId xmlns:p14="http://schemas.microsoft.com/office/powerpoint/2010/main" val="198304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619C-1D52-422C-91A1-D31BD9C3AA75}"/>
              </a:ext>
            </a:extLst>
          </p:cNvPr>
          <p:cNvSpPr>
            <a:spLocks noGrp="1"/>
          </p:cNvSpPr>
          <p:nvPr>
            <p:ph type="title"/>
          </p:nvPr>
        </p:nvSpPr>
        <p:spPr/>
        <p:txBody>
          <a:bodyPr/>
          <a:lstStyle/>
          <a:p>
            <a:r>
              <a:rPr lang="en-US" dirty="0"/>
              <a:t>Training Requirements </a:t>
            </a:r>
          </a:p>
        </p:txBody>
      </p:sp>
      <p:sp>
        <p:nvSpPr>
          <p:cNvPr id="3" name="Content Placeholder 2">
            <a:extLst>
              <a:ext uri="{FF2B5EF4-FFF2-40B4-BE49-F238E27FC236}">
                <a16:creationId xmlns:a16="http://schemas.microsoft.com/office/drawing/2014/main" id="{4145D85C-FBA9-42AE-89FA-88ADD72A7149}"/>
              </a:ext>
            </a:extLst>
          </p:cNvPr>
          <p:cNvSpPr>
            <a:spLocks noGrp="1"/>
          </p:cNvSpPr>
          <p:nvPr>
            <p:ph idx="1"/>
          </p:nvPr>
        </p:nvSpPr>
        <p:spPr>
          <a:xfrm>
            <a:off x="1154954" y="2603500"/>
            <a:ext cx="10631578" cy="3416300"/>
          </a:xfrm>
        </p:spPr>
        <p:txBody>
          <a:bodyPr>
            <a:noAutofit/>
          </a:bodyPr>
          <a:lstStyle/>
          <a:p>
            <a:pPr>
              <a:buFont typeface="Arial" panose="020B0604020202020204" pitchFamily="34" charset="0"/>
              <a:buChar char="•"/>
            </a:pPr>
            <a:r>
              <a:rPr lang="en-US" sz="2000" dirty="0">
                <a:solidFill>
                  <a:schemeClr val="accent6">
                    <a:lumMod val="50000"/>
                  </a:schemeClr>
                </a:solidFill>
              </a:rPr>
              <a:t>All employees at K-12 schools are required to report Title IX sexual harassment.</a:t>
            </a:r>
          </a:p>
          <a:p>
            <a:pPr lvl="3">
              <a:buFont typeface="Arial" panose="020B0604020202020204" pitchFamily="34" charset="0"/>
              <a:buChar char="•"/>
            </a:pPr>
            <a:r>
              <a:rPr lang="en-US" sz="2000" dirty="0">
                <a:solidFill>
                  <a:schemeClr val="accent6">
                    <a:lumMod val="50000"/>
                  </a:schemeClr>
                </a:solidFill>
              </a:rPr>
              <a:t>Additionally, employee reporting requirements under the CPSL and Educator Discipline Act are still in effect.</a:t>
            </a:r>
          </a:p>
          <a:p>
            <a:pPr>
              <a:buFont typeface="Arial" panose="020B0604020202020204" pitchFamily="34" charset="0"/>
              <a:buChar char="•"/>
            </a:pPr>
            <a:r>
              <a:rPr lang="en-US" sz="2000" dirty="0">
                <a:solidFill>
                  <a:schemeClr val="accent6">
                    <a:lumMod val="50000"/>
                  </a:schemeClr>
                </a:solidFill>
              </a:rPr>
              <a:t>Title IX officials at a school must receive training on Title IX and its regulations.</a:t>
            </a:r>
          </a:p>
          <a:p>
            <a:pPr>
              <a:buFont typeface="Arial" panose="020B0604020202020204" pitchFamily="34" charset="0"/>
              <a:buChar char="•"/>
            </a:pPr>
            <a:r>
              <a:rPr lang="en-US" sz="2000" dirty="0">
                <a:solidFill>
                  <a:schemeClr val="accent6">
                    <a:lumMod val="50000"/>
                  </a:schemeClr>
                </a:solidFill>
              </a:rPr>
              <a:t>The training includes the definition of sexual harassment, how Title IX applies to the school’s programs and activities, how to conduct a formal Title IX grievance process, and how to be an impartial decisionmaker including how to avoid prejudgment of the facts at issue, conflicts of interest, and bias.</a:t>
            </a:r>
          </a:p>
          <a:p>
            <a:endParaRPr lang="en-US" sz="2000" dirty="0">
              <a:solidFill>
                <a:schemeClr val="accent6">
                  <a:lumMod val="50000"/>
                </a:schemeClr>
              </a:solidFill>
            </a:endParaRPr>
          </a:p>
        </p:txBody>
      </p:sp>
      <p:sp>
        <p:nvSpPr>
          <p:cNvPr id="4" name="Slide Number Placeholder 3">
            <a:extLst>
              <a:ext uri="{FF2B5EF4-FFF2-40B4-BE49-F238E27FC236}">
                <a16:creationId xmlns:a16="http://schemas.microsoft.com/office/drawing/2014/main" id="{EF2B8572-689A-4293-8DE8-78E76F2FE38A}"/>
              </a:ext>
            </a:extLst>
          </p:cNvPr>
          <p:cNvSpPr>
            <a:spLocks noGrp="1"/>
          </p:cNvSpPr>
          <p:nvPr>
            <p:ph type="sldNum" sz="quarter" idx="12"/>
          </p:nvPr>
        </p:nvSpPr>
        <p:spPr/>
        <p:txBody>
          <a:bodyPr/>
          <a:lstStyle/>
          <a:p>
            <a:fld id="{25FB7523-2B6A-479B-BEC3-9B8263F8FE39}" type="slidenum">
              <a:rPr lang="en-US" smtClean="0"/>
              <a:t>7</a:t>
            </a:fld>
            <a:endParaRPr lang="en-US" dirty="0"/>
          </a:p>
        </p:txBody>
      </p:sp>
      <p:sp>
        <p:nvSpPr>
          <p:cNvPr id="7" name="Footer Placeholder 3">
            <a:extLst>
              <a:ext uri="{FF2B5EF4-FFF2-40B4-BE49-F238E27FC236}">
                <a16:creationId xmlns:a16="http://schemas.microsoft.com/office/drawing/2014/main" id="{746627B6-7C73-4F08-B50A-F959D9C8E4E1}"/>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54314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A9F7-91A9-4CB7-A5CE-3839E76C4BD3}"/>
              </a:ext>
            </a:extLst>
          </p:cNvPr>
          <p:cNvSpPr>
            <a:spLocks noGrp="1"/>
          </p:cNvSpPr>
          <p:nvPr>
            <p:ph type="title"/>
          </p:nvPr>
        </p:nvSpPr>
        <p:spPr/>
        <p:txBody>
          <a:bodyPr/>
          <a:lstStyle/>
          <a:p>
            <a:r>
              <a:rPr lang="en-US" dirty="0"/>
              <a:t>Discrimination on the Basis of Sex: Defined 	</a:t>
            </a:r>
          </a:p>
        </p:txBody>
      </p:sp>
      <p:sp>
        <p:nvSpPr>
          <p:cNvPr id="3" name="Content Placeholder 2">
            <a:extLst>
              <a:ext uri="{FF2B5EF4-FFF2-40B4-BE49-F238E27FC236}">
                <a16:creationId xmlns:a16="http://schemas.microsoft.com/office/drawing/2014/main" id="{5CD842A2-AE07-492E-B8CC-EBB418FF27A3}"/>
              </a:ext>
            </a:extLst>
          </p:cNvPr>
          <p:cNvSpPr>
            <a:spLocks noGrp="1"/>
          </p:cNvSpPr>
          <p:nvPr>
            <p:ph idx="1"/>
          </p:nvPr>
        </p:nvSpPr>
        <p:spPr>
          <a:xfrm>
            <a:off x="1154954" y="2603500"/>
            <a:ext cx="8825659" cy="3696632"/>
          </a:xfrm>
        </p:spPr>
        <p:txBody>
          <a:bodyPr>
            <a:normAutofit fontScale="92500" lnSpcReduction="20000"/>
          </a:bodyPr>
          <a:lstStyle/>
          <a:p>
            <a:pPr marL="0" indent="0">
              <a:buNone/>
            </a:pPr>
            <a:r>
              <a:rPr lang="en-US" sz="2100" b="1" dirty="0">
                <a:solidFill>
                  <a:schemeClr val="accent6">
                    <a:lumMod val="50000"/>
                  </a:schemeClr>
                </a:solidFill>
              </a:rPr>
              <a:t>Sexual harassment </a:t>
            </a:r>
            <a:r>
              <a:rPr lang="en-US" sz="2100" dirty="0">
                <a:solidFill>
                  <a:schemeClr val="accent6">
                    <a:lumMod val="50000"/>
                  </a:schemeClr>
                </a:solidFill>
              </a:rPr>
              <a:t>is defined as: </a:t>
            </a:r>
          </a:p>
          <a:p>
            <a:pPr marL="457200" indent="-457200">
              <a:buFont typeface="+mj-lt"/>
              <a:buAutoNum type="arabicPeriod"/>
            </a:pPr>
            <a:r>
              <a:rPr lang="en-US" sz="2100" dirty="0">
                <a:solidFill>
                  <a:schemeClr val="accent6">
                    <a:lumMod val="50000"/>
                  </a:schemeClr>
                </a:solidFill>
              </a:rPr>
              <a:t>Quid Pro Quo Harassment:  An employee of the school conditioning the provision of an aid, benefit, or service of the recipient on an individual’s participation in unwelcome sexual conduct;</a:t>
            </a:r>
          </a:p>
          <a:p>
            <a:pPr marL="457200" indent="-457200">
              <a:buFont typeface="+mj-lt"/>
              <a:buAutoNum type="arabicPeriod"/>
            </a:pPr>
            <a:r>
              <a:rPr lang="en-US" sz="2100" dirty="0">
                <a:solidFill>
                  <a:schemeClr val="accent6">
                    <a:lumMod val="50000"/>
                  </a:schemeClr>
                </a:solidFill>
              </a:rPr>
              <a:t>Unwelcome conduct determined by a reasonable person to be so severe, pervasive, </a:t>
            </a:r>
            <a:r>
              <a:rPr lang="en-US" sz="2100" b="1" dirty="0">
                <a:solidFill>
                  <a:schemeClr val="accent6">
                    <a:lumMod val="50000"/>
                  </a:schemeClr>
                </a:solidFill>
              </a:rPr>
              <a:t>and</a:t>
            </a:r>
            <a:r>
              <a:rPr lang="en-US" sz="2100" dirty="0">
                <a:solidFill>
                  <a:schemeClr val="accent6">
                    <a:lumMod val="50000"/>
                  </a:schemeClr>
                </a:solidFill>
              </a:rPr>
              <a:t> objectively offensive that it effectively denies a person equal access to the recipient’s education program or activity; </a:t>
            </a:r>
          </a:p>
          <a:p>
            <a:pPr marL="457200" indent="-457200">
              <a:buFont typeface="+mj-lt"/>
              <a:buAutoNum type="arabicPeriod"/>
            </a:pPr>
            <a:r>
              <a:rPr lang="en-US" sz="2100" dirty="0">
                <a:solidFill>
                  <a:schemeClr val="accent6">
                    <a:lumMod val="50000"/>
                  </a:schemeClr>
                </a:solidFill>
              </a:rPr>
              <a:t>“Sexual assault” as defined in 20 U.S.C. 1092(f)(6)(A)(v);</a:t>
            </a:r>
          </a:p>
          <a:p>
            <a:pPr marL="457200" indent="-457200">
              <a:buFont typeface="+mj-lt"/>
              <a:buAutoNum type="arabicPeriod"/>
            </a:pPr>
            <a:r>
              <a:rPr lang="en-US" sz="2100" dirty="0">
                <a:solidFill>
                  <a:schemeClr val="accent6">
                    <a:lumMod val="50000"/>
                  </a:schemeClr>
                </a:solidFill>
              </a:rPr>
              <a:t>“Dating violence” as defined in 34 U.S.C. 12291(a)(10);</a:t>
            </a:r>
          </a:p>
          <a:p>
            <a:pPr marL="457200" indent="-457200">
              <a:buFont typeface="+mj-lt"/>
              <a:buAutoNum type="arabicPeriod"/>
            </a:pPr>
            <a:r>
              <a:rPr lang="en-US" sz="2100" dirty="0">
                <a:solidFill>
                  <a:schemeClr val="accent6">
                    <a:lumMod val="50000"/>
                  </a:schemeClr>
                </a:solidFill>
              </a:rPr>
              <a:t>“Domestic violence” as defined in 34 U.S.C. 12291(a)(8); or </a:t>
            </a:r>
          </a:p>
          <a:p>
            <a:pPr marL="457200" indent="-457200">
              <a:buFont typeface="+mj-lt"/>
              <a:buAutoNum type="arabicPeriod"/>
            </a:pPr>
            <a:r>
              <a:rPr lang="en-US" sz="2100" dirty="0">
                <a:solidFill>
                  <a:schemeClr val="accent6">
                    <a:lumMod val="50000"/>
                  </a:schemeClr>
                </a:solidFill>
              </a:rPr>
              <a:t>“Stalking” as defined in 34 U.S.C. 12291(a)(30)  </a:t>
            </a:r>
          </a:p>
          <a:p>
            <a:endParaRPr lang="en-US" dirty="0">
              <a:solidFill>
                <a:schemeClr val="accent6">
                  <a:lumMod val="50000"/>
                </a:schemeClr>
              </a:solidFill>
            </a:endParaRPr>
          </a:p>
          <a:p>
            <a:pPr marL="0" indent="0">
              <a:buNone/>
            </a:pPr>
            <a:endParaRPr lang="en-US" dirty="0">
              <a:solidFill>
                <a:schemeClr val="accent6">
                  <a:lumMod val="50000"/>
                </a:schemeClr>
              </a:solidFill>
            </a:endParaRPr>
          </a:p>
        </p:txBody>
      </p:sp>
      <p:sp>
        <p:nvSpPr>
          <p:cNvPr id="4" name="Slide Number Placeholder 3">
            <a:extLst>
              <a:ext uri="{FF2B5EF4-FFF2-40B4-BE49-F238E27FC236}">
                <a16:creationId xmlns:a16="http://schemas.microsoft.com/office/drawing/2014/main" id="{D72829C1-3176-4835-B208-98A6D10F44E6}"/>
              </a:ext>
            </a:extLst>
          </p:cNvPr>
          <p:cNvSpPr>
            <a:spLocks noGrp="1"/>
          </p:cNvSpPr>
          <p:nvPr>
            <p:ph type="sldNum" sz="quarter" idx="12"/>
          </p:nvPr>
        </p:nvSpPr>
        <p:spPr/>
        <p:txBody>
          <a:bodyPr/>
          <a:lstStyle/>
          <a:p>
            <a:fld id="{25FB7523-2B6A-479B-BEC3-9B8263F8FE39}" type="slidenum">
              <a:rPr lang="en-US" smtClean="0"/>
              <a:t>8</a:t>
            </a:fld>
            <a:endParaRPr lang="en-US" dirty="0"/>
          </a:p>
        </p:txBody>
      </p:sp>
      <p:sp>
        <p:nvSpPr>
          <p:cNvPr id="6" name="Footer Placeholder 3">
            <a:extLst>
              <a:ext uri="{FF2B5EF4-FFF2-40B4-BE49-F238E27FC236}">
                <a16:creationId xmlns:a16="http://schemas.microsoft.com/office/drawing/2014/main" id="{EC671408-65B9-426E-8334-9B556B4EBB3B}"/>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197225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DE1D-C0E3-43B0-BC9D-EE9B05D23A3F}"/>
              </a:ext>
            </a:extLst>
          </p:cNvPr>
          <p:cNvSpPr>
            <a:spLocks noGrp="1"/>
          </p:cNvSpPr>
          <p:nvPr>
            <p:ph type="title"/>
          </p:nvPr>
        </p:nvSpPr>
        <p:spPr/>
        <p:txBody>
          <a:bodyPr/>
          <a:lstStyle/>
          <a:p>
            <a:r>
              <a:rPr lang="en-US" dirty="0"/>
              <a:t>Sexual Assault: Defined </a:t>
            </a:r>
          </a:p>
        </p:txBody>
      </p:sp>
      <p:sp>
        <p:nvSpPr>
          <p:cNvPr id="3" name="Content Placeholder 2">
            <a:extLst>
              <a:ext uri="{FF2B5EF4-FFF2-40B4-BE49-F238E27FC236}">
                <a16:creationId xmlns:a16="http://schemas.microsoft.com/office/drawing/2014/main" id="{1F57C0B5-B6CF-423F-ABB0-F7263FFDA910}"/>
              </a:ext>
            </a:extLst>
          </p:cNvPr>
          <p:cNvSpPr>
            <a:spLocks noGrp="1"/>
          </p:cNvSpPr>
          <p:nvPr>
            <p:ph idx="1"/>
          </p:nvPr>
        </p:nvSpPr>
        <p:spPr/>
        <p:txBody>
          <a:bodyPr/>
          <a:lstStyle/>
          <a:p>
            <a:pPr>
              <a:buFont typeface="Arial" panose="020B0604020202020204" pitchFamily="34" charset="0"/>
              <a:buChar char="•"/>
            </a:pPr>
            <a:r>
              <a:rPr lang="en-US" sz="2400" b="1" dirty="0">
                <a:solidFill>
                  <a:schemeClr val="accent6">
                    <a:lumMod val="50000"/>
                  </a:schemeClr>
                </a:solidFill>
              </a:rPr>
              <a:t>Sexual Assault </a:t>
            </a:r>
            <a:r>
              <a:rPr lang="en-US" sz="2400" dirty="0">
                <a:solidFill>
                  <a:schemeClr val="accent6">
                    <a:lumMod val="50000"/>
                  </a:schemeClr>
                </a:solidFill>
              </a:rPr>
              <a:t>is defined as an offense that meets the definition of Rape, Fondling, Incest or Statutory Rape as defined in the FBI’s Uniform Crime Reporting System.</a:t>
            </a:r>
          </a:p>
          <a:p>
            <a:pPr marL="0" indent="0">
              <a:buNone/>
            </a:pPr>
            <a:endParaRPr lang="en-US" dirty="0">
              <a:solidFill>
                <a:schemeClr val="accent6">
                  <a:lumMod val="50000"/>
                </a:schemeClr>
              </a:solidFill>
            </a:endParaRPr>
          </a:p>
        </p:txBody>
      </p:sp>
      <p:sp>
        <p:nvSpPr>
          <p:cNvPr id="4" name="Slide Number Placeholder 3">
            <a:extLst>
              <a:ext uri="{FF2B5EF4-FFF2-40B4-BE49-F238E27FC236}">
                <a16:creationId xmlns:a16="http://schemas.microsoft.com/office/drawing/2014/main" id="{B2409342-D9D3-4093-BA68-71B3563FBB7E}"/>
              </a:ext>
            </a:extLst>
          </p:cNvPr>
          <p:cNvSpPr>
            <a:spLocks noGrp="1"/>
          </p:cNvSpPr>
          <p:nvPr>
            <p:ph type="sldNum" sz="quarter" idx="12"/>
          </p:nvPr>
        </p:nvSpPr>
        <p:spPr/>
        <p:txBody>
          <a:bodyPr/>
          <a:lstStyle/>
          <a:p>
            <a:fld id="{25FB7523-2B6A-479B-BEC3-9B8263F8FE39}" type="slidenum">
              <a:rPr lang="en-US" smtClean="0"/>
              <a:t>9</a:t>
            </a:fld>
            <a:endParaRPr lang="en-US" dirty="0"/>
          </a:p>
        </p:txBody>
      </p:sp>
      <p:sp>
        <p:nvSpPr>
          <p:cNvPr id="6" name="Footer Placeholder 3">
            <a:extLst>
              <a:ext uri="{FF2B5EF4-FFF2-40B4-BE49-F238E27FC236}">
                <a16:creationId xmlns:a16="http://schemas.microsoft.com/office/drawing/2014/main" id="{69B07886-59C8-43D4-BA3C-9D45E428EABB}"/>
              </a:ext>
            </a:extLst>
          </p:cNvPr>
          <p:cNvSpPr>
            <a:spLocks noGrp="1"/>
          </p:cNvSpPr>
          <p:nvPr>
            <p:ph type="ftr" sz="quarter" idx="11"/>
          </p:nvPr>
        </p:nvSpPr>
        <p:spPr>
          <a:xfrm>
            <a:off x="2474844" y="6391839"/>
            <a:ext cx="8189842" cy="304801"/>
          </a:xfrm>
        </p:spPr>
        <p:txBody>
          <a:bodyPr/>
          <a:lstStyle/>
          <a:p>
            <a:r>
              <a:rPr lang="en-US" dirty="0">
                <a:solidFill>
                  <a:schemeClr val="tx1">
                    <a:lumMod val="75000"/>
                  </a:schemeClr>
                </a:solidFill>
              </a:rPr>
              <a:t>© </a:t>
            </a:r>
            <a:r>
              <a:rPr lang="en-US" dirty="0" err="1">
                <a:solidFill>
                  <a:schemeClr val="tx1">
                    <a:lumMod val="75000"/>
                  </a:schemeClr>
                </a:solidFill>
              </a:rPr>
              <a:t>WBK</a:t>
            </a:r>
            <a:r>
              <a:rPr lang="en-US" dirty="0">
                <a:solidFill>
                  <a:schemeClr val="tx1">
                    <a:lumMod val="75000"/>
                  </a:schemeClr>
                </a:solidFill>
              </a:rPr>
              <a:t> Legal 2022 This presentation is informational only and does not constitute legal advice.</a:t>
            </a:r>
          </a:p>
        </p:txBody>
      </p:sp>
    </p:spTree>
    <p:extLst>
      <p:ext uri="{BB962C8B-B14F-4D97-AF65-F5344CB8AC3E}">
        <p14:creationId xmlns:p14="http://schemas.microsoft.com/office/powerpoint/2010/main" val="2781771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18">
      <a:dk1>
        <a:srgbClr val="057D36"/>
      </a:dk1>
      <a:lt1>
        <a:sysClr val="window" lastClr="FFFFFF"/>
      </a:lt1>
      <a:dk2>
        <a:srgbClr val="035D28"/>
      </a:dk2>
      <a:lt2>
        <a:srgbClr val="BFBFBF"/>
      </a:lt2>
      <a:accent1>
        <a:srgbClr val="035D28"/>
      </a:accent1>
      <a:accent2>
        <a:srgbClr val="035D28"/>
      </a:accent2>
      <a:accent3>
        <a:srgbClr val="D8D8D8"/>
      </a:accent3>
      <a:accent4>
        <a:srgbClr val="6C6C6C"/>
      </a:accent4>
      <a:accent5>
        <a:srgbClr val="6C6C6C"/>
      </a:accent5>
      <a:accent6>
        <a:srgbClr val="6C6C6C"/>
      </a:accent6>
      <a:hlink>
        <a:srgbClr val="BFBFBF"/>
      </a:hlink>
      <a:folHlink>
        <a:srgbClr val="035D28"/>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139</TotalTime>
  <Words>6728</Words>
  <Application>Microsoft Office PowerPoint</Application>
  <PresentationFormat>Widescreen</PresentationFormat>
  <Paragraphs>575</Paragraphs>
  <Slides>67</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Arial</vt:lpstr>
      <vt:lpstr>Calibri</vt:lpstr>
      <vt:lpstr>Century Gothic</vt:lpstr>
      <vt:lpstr>Wingdings 3</vt:lpstr>
      <vt:lpstr>Ion Boardroom</vt:lpstr>
      <vt:lpstr> TITLE IX Training</vt:lpstr>
      <vt:lpstr>Title IX Training Goals</vt:lpstr>
      <vt:lpstr>Title IX: New Regulations </vt:lpstr>
      <vt:lpstr>Background Overview </vt:lpstr>
      <vt:lpstr>The Final Regulations </vt:lpstr>
      <vt:lpstr>Key Terms </vt:lpstr>
      <vt:lpstr>Training Requirements </vt:lpstr>
      <vt:lpstr>Discrimination on the Basis of Sex: Defined  </vt:lpstr>
      <vt:lpstr>Sexual Assault: Defined </vt:lpstr>
      <vt:lpstr>Dating Violence: Defined </vt:lpstr>
      <vt:lpstr>Domestic Violence: Defined </vt:lpstr>
      <vt:lpstr>Stalking: Defined </vt:lpstr>
      <vt:lpstr>Educational Program or Activity: Defined</vt:lpstr>
      <vt:lpstr>Incidents Off School Grounds </vt:lpstr>
      <vt:lpstr>Reminder </vt:lpstr>
      <vt:lpstr>Response to Sexual Harassment </vt:lpstr>
      <vt:lpstr>School Liability </vt:lpstr>
      <vt:lpstr>Title IX: Personnel </vt:lpstr>
      <vt:lpstr>How to Report Sexual Harassment </vt:lpstr>
      <vt:lpstr>Formal Complaint </vt:lpstr>
      <vt:lpstr>Third Party Complaints </vt:lpstr>
      <vt:lpstr>Response to Sexual Harassment</vt:lpstr>
      <vt:lpstr>Supportive Measures </vt:lpstr>
      <vt:lpstr>Supportive Measures</vt:lpstr>
      <vt:lpstr>Supportive Measures </vt:lpstr>
      <vt:lpstr>Emergency Removal as a Supportive Measure </vt:lpstr>
      <vt:lpstr>Emergency Removal </vt:lpstr>
      <vt:lpstr>Informal Resolution Process </vt:lpstr>
      <vt:lpstr>Informal Resolution Process </vt:lpstr>
      <vt:lpstr>The Investigation </vt:lpstr>
      <vt:lpstr>The Key Players – Title IX Coordinator </vt:lpstr>
      <vt:lpstr>The Key Players – Title IX Coordinator </vt:lpstr>
      <vt:lpstr>Title IX Coordinator Continued </vt:lpstr>
      <vt:lpstr>Title IX Coordinator Continued </vt:lpstr>
      <vt:lpstr>Investigator </vt:lpstr>
      <vt:lpstr>Decision Maker </vt:lpstr>
      <vt:lpstr>Initiating the Investigation</vt:lpstr>
      <vt:lpstr>Initial Notice </vt:lpstr>
      <vt:lpstr>Mandatory Dismissals of Complaints </vt:lpstr>
      <vt:lpstr>Discretionary Dismissals </vt:lpstr>
      <vt:lpstr>Dismissal Process </vt:lpstr>
      <vt:lpstr>Investigation </vt:lpstr>
      <vt:lpstr>Investigation Process continued </vt:lpstr>
      <vt:lpstr>Investigative Report </vt:lpstr>
      <vt:lpstr>Decision Making </vt:lpstr>
      <vt:lpstr>Relevance Determination </vt:lpstr>
      <vt:lpstr>Credibility Determinations </vt:lpstr>
      <vt:lpstr>Decision </vt:lpstr>
      <vt:lpstr>Decision Continued </vt:lpstr>
      <vt:lpstr>Decision </vt:lpstr>
      <vt:lpstr>Appeals </vt:lpstr>
      <vt:lpstr>Appeal Process </vt:lpstr>
      <vt:lpstr>Record Keeping </vt:lpstr>
      <vt:lpstr>Prohibition Against Retaliation </vt:lpstr>
      <vt:lpstr>Retaliation </vt:lpstr>
      <vt:lpstr>Retaliation Example </vt:lpstr>
      <vt:lpstr>The Title IX Process Must be Free from Bias </vt:lpstr>
      <vt:lpstr>Bias Continued </vt:lpstr>
      <vt:lpstr>Recap and To-Do List </vt:lpstr>
      <vt:lpstr>Recap and To-Do List </vt:lpstr>
      <vt:lpstr>Recap and To-Do List </vt:lpstr>
      <vt:lpstr>Recap and To-Do List </vt:lpstr>
      <vt:lpstr>Recap and To-Do List </vt:lpstr>
      <vt:lpstr>Recap and To-Do List </vt:lpstr>
      <vt:lpstr>Scenario #1 </vt:lpstr>
      <vt:lpstr>Scenario #2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Training September 28, 2020 Presented by Aimee R. Zundel, Esq.</dc:title>
  <dc:creator>Aimee Zundel</dc:creator>
  <cp:lastModifiedBy>Laura A. Gray</cp:lastModifiedBy>
  <cp:revision>29</cp:revision>
  <dcterms:created xsi:type="dcterms:W3CDTF">2020-09-28T02:57:31Z</dcterms:created>
  <dcterms:modified xsi:type="dcterms:W3CDTF">2022-10-31T16:03:15Z</dcterms:modified>
</cp:coreProperties>
</file>